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00" r:id="rId1"/>
  </p:sldMasterIdLst>
  <p:sldIdLst>
    <p:sldId id="257" r:id="rId2"/>
    <p:sldId id="322" r:id="rId3"/>
    <p:sldId id="258" r:id="rId4"/>
    <p:sldId id="263" r:id="rId5"/>
    <p:sldId id="293" r:id="rId6"/>
    <p:sldId id="303" r:id="rId7"/>
    <p:sldId id="318" r:id="rId8"/>
    <p:sldId id="290" r:id="rId9"/>
    <p:sldId id="294" r:id="rId10"/>
    <p:sldId id="267" r:id="rId11"/>
    <p:sldId id="281" r:id="rId12"/>
    <p:sldId id="280" r:id="rId13"/>
    <p:sldId id="312" r:id="rId14"/>
    <p:sldId id="295" r:id="rId15"/>
    <p:sldId id="307" r:id="rId16"/>
    <p:sldId id="296" r:id="rId17"/>
    <p:sldId id="274" r:id="rId18"/>
    <p:sldId id="291" r:id="rId19"/>
    <p:sldId id="278" r:id="rId20"/>
    <p:sldId id="309" r:id="rId21"/>
    <p:sldId id="314" r:id="rId22"/>
    <p:sldId id="297" r:id="rId23"/>
    <p:sldId id="279" r:id="rId24"/>
    <p:sldId id="310" r:id="rId25"/>
    <p:sldId id="298" r:id="rId26"/>
    <p:sldId id="304" r:id="rId27"/>
    <p:sldId id="282" r:id="rId28"/>
    <p:sldId id="283" r:id="rId29"/>
    <p:sldId id="286" r:id="rId30"/>
    <p:sldId id="265" r:id="rId31"/>
    <p:sldId id="268" r:id="rId32"/>
    <p:sldId id="288" r:id="rId33"/>
    <p:sldId id="266" r:id="rId34"/>
    <p:sldId id="301" r:id="rId35"/>
    <p:sldId id="276" r:id="rId36"/>
    <p:sldId id="270" r:id="rId37"/>
    <p:sldId id="316" r:id="rId38"/>
    <p:sldId id="308" r:id="rId39"/>
    <p:sldId id="306" r:id="rId40"/>
    <p:sldId id="259" r:id="rId41"/>
    <p:sldId id="284" r:id="rId42"/>
    <p:sldId id="260" r:id="rId43"/>
    <p:sldId id="287" r:id="rId44"/>
    <p:sldId id="262" r:id="rId45"/>
    <p:sldId id="275" r:id="rId46"/>
    <p:sldId id="311" r:id="rId47"/>
    <p:sldId id="317" r:id="rId48"/>
    <p:sldId id="315" r:id="rId49"/>
    <p:sldId id="302" r:id="rId50"/>
    <p:sldId id="325" r:id="rId51"/>
    <p:sldId id="305" r:id="rId52"/>
    <p:sldId id="289" r:id="rId53"/>
    <p:sldId id="319"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C51110-8096-0171-79BE-A6E50ADB470C}" v="432" dt="2025-10-02T10:11:43.231"/>
    <p1510:client id="{8258CD17-761B-4FBA-6ADB-0E4D228252D2}" v="146" dt="2025-10-02T12:31:50.664"/>
    <p1510:client id="{84735733-1148-5C54-EB52-FEF900B379A3}" v="201" dt="2025-10-01T14:56:33.094"/>
    <p1510:client id="{C64BBF27-B18A-6127-6BA5-98B550963AF9}" v="210" dt="2025-10-02T13:12:29.2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_rels/data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18/5/colors/Iconchunking_neutralbg_accent4_2">
  <dgm:title val=""/>
  <dgm:desc val=""/>
  <dgm:catLst>
    <dgm:cat type="accent4" pri="14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a:alpha val="0"/>
      </a:schemeClr>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7D4341-1D81-43CD-B4B9-7550C90D4F87}" type="doc">
      <dgm:prSet loTypeId="urn:microsoft.com/office/officeart/2018/2/layout/IconVerticalSolidList" loCatId="icon" qsTypeId="urn:microsoft.com/office/officeart/2005/8/quickstyle/simple1" qsCatId="simple" csTypeId="urn:microsoft.com/office/officeart/2018/5/colors/Iconchunking_neutralbg_accent4_2" csCatId="accent4" phldr="1"/>
      <dgm:spPr/>
      <dgm:t>
        <a:bodyPr/>
        <a:lstStyle/>
        <a:p>
          <a:endParaRPr lang="en-US"/>
        </a:p>
      </dgm:t>
    </dgm:pt>
    <dgm:pt modelId="{270E8EDF-0144-4FB7-A6F5-927CA60C0679}">
      <dgm:prSet/>
      <dgm:spPr/>
      <dgm:t>
        <a:bodyPr/>
        <a:lstStyle/>
        <a:p>
          <a:pPr>
            <a:lnSpc>
              <a:spcPct val="100000"/>
            </a:lnSpc>
          </a:pPr>
          <a:r>
            <a:rPr lang="en-IE" b="1" u="sng"/>
            <a:t>Lost Property</a:t>
          </a:r>
          <a:endParaRPr lang="en-US"/>
        </a:p>
      </dgm:t>
    </dgm:pt>
    <dgm:pt modelId="{B07AC7BE-72FA-4D2F-959C-A14338CB0B68}" type="parTrans" cxnId="{574E09FC-F113-43DB-826C-0864DEF273C5}">
      <dgm:prSet/>
      <dgm:spPr/>
      <dgm:t>
        <a:bodyPr/>
        <a:lstStyle/>
        <a:p>
          <a:endParaRPr lang="en-US"/>
        </a:p>
      </dgm:t>
    </dgm:pt>
    <dgm:pt modelId="{44DF3F7E-E1DC-4517-B26A-5E3B75BA8258}" type="sibTrans" cxnId="{574E09FC-F113-43DB-826C-0864DEF273C5}">
      <dgm:prSet/>
      <dgm:spPr/>
      <dgm:t>
        <a:bodyPr/>
        <a:lstStyle/>
        <a:p>
          <a:endParaRPr lang="en-US"/>
        </a:p>
      </dgm:t>
    </dgm:pt>
    <dgm:pt modelId="{698B1A46-A57F-4ED6-8D7F-5B8C1DDD2C34}">
      <dgm:prSet/>
      <dgm:spPr/>
      <dgm:t>
        <a:bodyPr/>
        <a:lstStyle/>
        <a:p>
          <a:pPr>
            <a:lnSpc>
              <a:spcPct val="100000"/>
            </a:lnSpc>
          </a:pPr>
          <a:r>
            <a:rPr lang="en-IE"/>
            <a:t>All items of clothing and belongings should be clearly labelled.</a:t>
          </a:r>
          <a:endParaRPr lang="en-US"/>
        </a:p>
      </dgm:t>
    </dgm:pt>
    <dgm:pt modelId="{FD9896E2-FE30-416A-88AA-55807DD9A375}" type="parTrans" cxnId="{DBF923D6-972B-4028-A63C-754D75057AE6}">
      <dgm:prSet/>
      <dgm:spPr/>
      <dgm:t>
        <a:bodyPr/>
        <a:lstStyle/>
        <a:p>
          <a:endParaRPr lang="en-US"/>
        </a:p>
      </dgm:t>
    </dgm:pt>
    <dgm:pt modelId="{BB4A5A4E-6AF5-45AE-B64B-95722BDA7E66}" type="sibTrans" cxnId="{DBF923D6-972B-4028-A63C-754D75057AE6}">
      <dgm:prSet/>
      <dgm:spPr/>
      <dgm:t>
        <a:bodyPr/>
        <a:lstStyle/>
        <a:p>
          <a:endParaRPr lang="en-US"/>
        </a:p>
      </dgm:t>
    </dgm:pt>
    <dgm:pt modelId="{F3C64055-1137-4A52-9675-A87F73A56B0C}">
      <dgm:prSet/>
      <dgm:spPr/>
      <dgm:t>
        <a:bodyPr/>
        <a:lstStyle/>
        <a:p>
          <a:pPr>
            <a:lnSpc>
              <a:spcPct val="100000"/>
            </a:lnSpc>
          </a:pPr>
          <a:r>
            <a:rPr lang="en-IE"/>
            <a:t>If property is lost or mislaid, the student should contact Aiden or Brendan. </a:t>
          </a:r>
          <a:endParaRPr lang="en-US"/>
        </a:p>
      </dgm:t>
    </dgm:pt>
    <dgm:pt modelId="{0783ED5C-4D9C-418E-A5AC-97B1C6B1B3D2}" type="parTrans" cxnId="{B53F4894-DF9C-48F8-A24C-E44895F51850}">
      <dgm:prSet/>
      <dgm:spPr/>
      <dgm:t>
        <a:bodyPr/>
        <a:lstStyle/>
        <a:p>
          <a:endParaRPr lang="en-US"/>
        </a:p>
      </dgm:t>
    </dgm:pt>
    <dgm:pt modelId="{D7B5A68E-8879-490D-A681-8798AEB09765}" type="sibTrans" cxnId="{B53F4894-DF9C-48F8-A24C-E44895F51850}">
      <dgm:prSet/>
      <dgm:spPr/>
      <dgm:t>
        <a:bodyPr/>
        <a:lstStyle/>
        <a:p>
          <a:endParaRPr lang="en-US"/>
        </a:p>
      </dgm:t>
    </dgm:pt>
    <dgm:pt modelId="{4B748146-2EDA-412F-B594-4EE73989324D}" type="pres">
      <dgm:prSet presAssocID="{F47D4341-1D81-43CD-B4B9-7550C90D4F87}" presName="root" presStyleCnt="0">
        <dgm:presLayoutVars>
          <dgm:dir/>
          <dgm:resizeHandles val="exact"/>
        </dgm:presLayoutVars>
      </dgm:prSet>
      <dgm:spPr/>
    </dgm:pt>
    <dgm:pt modelId="{E1FA180D-89F4-4F1F-B152-378A496EB429}" type="pres">
      <dgm:prSet presAssocID="{270E8EDF-0144-4FB7-A6F5-927CA60C0679}" presName="compNode" presStyleCnt="0"/>
      <dgm:spPr/>
    </dgm:pt>
    <dgm:pt modelId="{373A8B2D-9240-44FB-8B21-3BBAE766501F}" type="pres">
      <dgm:prSet presAssocID="{270E8EDF-0144-4FB7-A6F5-927CA60C0679}" presName="bgRect" presStyleLbl="bgShp" presStyleIdx="0" presStyleCnt="3"/>
      <dgm:spPr/>
    </dgm:pt>
    <dgm:pt modelId="{96F72C30-37FA-4844-BD79-7735E4EEDC3D}" type="pres">
      <dgm:prSet presAssocID="{270E8EDF-0144-4FB7-A6F5-927CA60C067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use"/>
        </a:ext>
      </dgm:extLst>
    </dgm:pt>
    <dgm:pt modelId="{C8FB0CD7-8D7B-417A-9D85-10DD3D33D07E}" type="pres">
      <dgm:prSet presAssocID="{270E8EDF-0144-4FB7-A6F5-927CA60C0679}" presName="spaceRect" presStyleCnt="0"/>
      <dgm:spPr/>
    </dgm:pt>
    <dgm:pt modelId="{4CA90618-F08D-4864-A8C1-123852A0FFE9}" type="pres">
      <dgm:prSet presAssocID="{270E8EDF-0144-4FB7-A6F5-927CA60C0679}" presName="parTx" presStyleLbl="revTx" presStyleIdx="0" presStyleCnt="3">
        <dgm:presLayoutVars>
          <dgm:chMax val="0"/>
          <dgm:chPref val="0"/>
        </dgm:presLayoutVars>
      </dgm:prSet>
      <dgm:spPr/>
    </dgm:pt>
    <dgm:pt modelId="{32F71BDF-9ADC-451F-9F2D-74BCA02705FC}" type="pres">
      <dgm:prSet presAssocID="{44DF3F7E-E1DC-4517-B26A-5E3B75BA8258}" presName="sibTrans" presStyleCnt="0"/>
      <dgm:spPr/>
    </dgm:pt>
    <dgm:pt modelId="{44E01DE8-6AB3-4021-A664-FD69F0AFBE91}" type="pres">
      <dgm:prSet presAssocID="{698B1A46-A57F-4ED6-8D7F-5B8C1DDD2C34}" presName="compNode" presStyleCnt="0"/>
      <dgm:spPr/>
    </dgm:pt>
    <dgm:pt modelId="{0C30B1FA-FB7D-4219-B46C-74A99168C1F8}" type="pres">
      <dgm:prSet presAssocID="{698B1A46-A57F-4ED6-8D7F-5B8C1DDD2C34}" presName="bgRect" presStyleLbl="bgShp" presStyleIdx="1" presStyleCnt="3"/>
      <dgm:spPr/>
    </dgm:pt>
    <dgm:pt modelId="{6F2AC56F-7FDF-488B-A435-4AF6DF00731F}" type="pres">
      <dgm:prSet presAssocID="{698B1A46-A57F-4ED6-8D7F-5B8C1DDD2C3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uitcase"/>
        </a:ext>
      </dgm:extLst>
    </dgm:pt>
    <dgm:pt modelId="{F091A883-FD4E-493F-8802-B8250A3FF6F3}" type="pres">
      <dgm:prSet presAssocID="{698B1A46-A57F-4ED6-8D7F-5B8C1DDD2C34}" presName="spaceRect" presStyleCnt="0"/>
      <dgm:spPr/>
    </dgm:pt>
    <dgm:pt modelId="{02E0CF12-AADA-4AF0-9DA0-BD3E3F67C718}" type="pres">
      <dgm:prSet presAssocID="{698B1A46-A57F-4ED6-8D7F-5B8C1DDD2C34}" presName="parTx" presStyleLbl="revTx" presStyleIdx="1" presStyleCnt="3">
        <dgm:presLayoutVars>
          <dgm:chMax val="0"/>
          <dgm:chPref val="0"/>
        </dgm:presLayoutVars>
      </dgm:prSet>
      <dgm:spPr/>
    </dgm:pt>
    <dgm:pt modelId="{0943ED1A-2315-4ACA-BC70-D066E937FFF1}" type="pres">
      <dgm:prSet presAssocID="{BB4A5A4E-6AF5-45AE-B64B-95722BDA7E66}" presName="sibTrans" presStyleCnt="0"/>
      <dgm:spPr/>
    </dgm:pt>
    <dgm:pt modelId="{D118B16E-1877-43F5-8289-68A42CD3AC30}" type="pres">
      <dgm:prSet presAssocID="{F3C64055-1137-4A52-9675-A87F73A56B0C}" presName="compNode" presStyleCnt="0"/>
      <dgm:spPr/>
    </dgm:pt>
    <dgm:pt modelId="{45B8D548-2DDE-4AF5-B8B0-F51D11CA3ACD}" type="pres">
      <dgm:prSet presAssocID="{F3C64055-1137-4A52-9675-A87F73A56B0C}" presName="bgRect" presStyleLbl="bgShp" presStyleIdx="2" presStyleCnt="3"/>
      <dgm:spPr/>
    </dgm:pt>
    <dgm:pt modelId="{1B2EC91D-09AC-4878-91B7-77BE04D4E460}" type="pres">
      <dgm:prSet presAssocID="{F3C64055-1137-4A52-9675-A87F73A56B0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8FB8F72F-A3D1-49BC-8A45-D4B2EC963F6B}" type="pres">
      <dgm:prSet presAssocID="{F3C64055-1137-4A52-9675-A87F73A56B0C}" presName="spaceRect" presStyleCnt="0"/>
      <dgm:spPr/>
    </dgm:pt>
    <dgm:pt modelId="{4E5CC5F4-7A3B-4CBA-88F2-678411B64D7D}" type="pres">
      <dgm:prSet presAssocID="{F3C64055-1137-4A52-9675-A87F73A56B0C}" presName="parTx" presStyleLbl="revTx" presStyleIdx="2" presStyleCnt="3">
        <dgm:presLayoutVars>
          <dgm:chMax val="0"/>
          <dgm:chPref val="0"/>
        </dgm:presLayoutVars>
      </dgm:prSet>
      <dgm:spPr/>
    </dgm:pt>
  </dgm:ptLst>
  <dgm:cxnLst>
    <dgm:cxn modelId="{B53F4894-DF9C-48F8-A24C-E44895F51850}" srcId="{F47D4341-1D81-43CD-B4B9-7550C90D4F87}" destId="{F3C64055-1137-4A52-9675-A87F73A56B0C}" srcOrd="2" destOrd="0" parTransId="{0783ED5C-4D9C-418E-A5AC-97B1C6B1B3D2}" sibTransId="{D7B5A68E-8879-490D-A681-8798AEB09765}"/>
    <dgm:cxn modelId="{70809A99-829A-4468-8D21-3DBFCC4032FA}" type="presOf" srcId="{F47D4341-1D81-43CD-B4B9-7550C90D4F87}" destId="{4B748146-2EDA-412F-B594-4EE73989324D}" srcOrd="0" destOrd="0" presId="urn:microsoft.com/office/officeart/2018/2/layout/IconVerticalSolidList"/>
    <dgm:cxn modelId="{283BFCAB-B252-41DB-80F9-2BA551E16612}" type="presOf" srcId="{698B1A46-A57F-4ED6-8D7F-5B8C1DDD2C34}" destId="{02E0CF12-AADA-4AF0-9DA0-BD3E3F67C718}" srcOrd="0" destOrd="0" presId="urn:microsoft.com/office/officeart/2018/2/layout/IconVerticalSolidList"/>
    <dgm:cxn modelId="{8DB84BB6-70DA-4953-955A-44E86AA98B67}" type="presOf" srcId="{F3C64055-1137-4A52-9675-A87F73A56B0C}" destId="{4E5CC5F4-7A3B-4CBA-88F2-678411B64D7D}" srcOrd="0" destOrd="0" presId="urn:microsoft.com/office/officeart/2018/2/layout/IconVerticalSolidList"/>
    <dgm:cxn modelId="{739CF8CF-5CD3-42DA-ABA4-EFF44203193F}" type="presOf" srcId="{270E8EDF-0144-4FB7-A6F5-927CA60C0679}" destId="{4CA90618-F08D-4864-A8C1-123852A0FFE9}" srcOrd="0" destOrd="0" presId="urn:microsoft.com/office/officeart/2018/2/layout/IconVerticalSolidList"/>
    <dgm:cxn modelId="{DBF923D6-972B-4028-A63C-754D75057AE6}" srcId="{F47D4341-1D81-43CD-B4B9-7550C90D4F87}" destId="{698B1A46-A57F-4ED6-8D7F-5B8C1DDD2C34}" srcOrd="1" destOrd="0" parTransId="{FD9896E2-FE30-416A-88AA-55807DD9A375}" sibTransId="{BB4A5A4E-6AF5-45AE-B64B-95722BDA7E66}"/>
    <dgm:cxn modelId="{574E09FC-F113-43DB-826C-0864DEF273C5}" srcId="{F47D4341-1D81-43CD-B4B9-7550C90D4F87}" destId="{270E8EDF-0144-4FB7-A6F5-927CA60C0679}" srcOrd="0" destOrd="0" parTransId="{B07AC7BE-72FA-4D2F-959C-A14338CB0B68}" sibTransId="{44DF3F7E-E1DC-4517-B26A-5E3B75BA8258}"/>
    <dgm:cxn modelId="{9FEC6C47-C622-4BB0-96A8-9254D2C628EB}" type="presParOf" srcId="{4B748146-2EDA-412F-B594-4EE73989324D}" destId="{E1FA180D-89F4-4F1F-B152-378A496EB429}" srcOrd="0" destOrd="0" presId="urn:microsoft.com/office/officeart/2018/2/layout/IconVerticalSolidList"/>
    <dgm:cxn modelId="{89691FD7-A3DC-416A-97DD-48803F843E7F}" type="presParOf" srcId="{E1FA180D-89F4-4F1F-B152-378A496EB429}" destId="{373A8B2D-9240-44FB-8B21-3BBAE766501F}" srcOrd="0" destOrd="0" presId="urn:microsoft.com/office/officeart/2018/2/layout/IconVerticalSolidList"/>
    <dgm:cxn modelId="{B0858786-B201-4DCE-9EFB-08D818BF555B}" type="presParOf" srcId="{E1FA180D-89F4-4F1F-B152-378A496EB429}" destId="{96F72C30-37FA-4844-BD79-7735E4EEDC3D}" srcOrd="1" destOrd="0" presId="urn:microsoft.com/office/officeart/2018/2/layout/IconVerticalSolidList"/>
    <dgm:cxn modelId="{CECA4DFC-D561-4AA4-A7A2-0EBBC46AE748}" type="presParOf" srcId="{E1FA180D-89F4-4F1F-B152-378A496EB429}" destId="{C8FB0CD7-8D7B-417A-9D85-10DD3D33D07E}" srcOrd="2" destOrd="0" presId="urn:microsoft.com/office/officeart/2018/2/layout/IconVerticalSolidList"/>
    <dgm:cxn modelId="{8CAEDE10-46BF-4D0B-9E0D-E9F523262BC8}" type="presParOf" srcId="{E1FA180D-89F4-4F1F-B152-378A496EB429}" destId="{4CA90618-F08D-4864-A8C1-123852A0FFE9}" srcOrd="3" destOrd="0" presId="urn:microsoft.com/office/officeart/2018/2/layout/IconVerticalSolidList"/>
    <dgm:cxn modelId="{EF8EE2AE-0A27-4FB7-8B33-8B3634AB028C}" type="presParOf" srcId="{4B748146-2EDA-412F-B594-4EE73989324D}" destId="{32F71BDF-9ADC-451F-9F2D-74BCA02705FC}" srcOrd="1" destOrd="0" presId="urn:microsoft.com/office/officeart/2018/2/layout/IconVerticalSolidList"/>
    <dgm:cxn modelId="{726486D1-94D1-4C04-B726-C8F46E49C21F}" type="presParOf" srcId="{4B748146-2EDA-412F-B594-4EE73989324D}" destId="{44E01DE8-6AB3-4021-A664-FD69F0AFBE91}" srcOrd="2" destOrd="0" presId="urn:microsoft.com/office/officeart/2018/2/layout/IconVerticalSolidList"/>
    <dgm:cxn modelId="{2085ACB3-7E2C-40FA-8056-D62D177B326E}" type="presParOf" srcId="{44E01DE8-6AB3-4021-A664-FD69F0AFBE91}" destId="{0C30B1FA-FB7D-4219-B46C-74A99168C1F8}" srcOrd="0" destOrd="0" presId="urn:microsoft.com/office/officeart/2018/2/layout/IconVerticalSolidList"/>
    <dgm:cxn modelId="{F551419C-8511-4A20-B7FE-432EA8E6B4D4}" type="presParOf" srcId="{44E01DE8-6AB3-4021-A664-FD69F0AFBE91}" destId="{6F2AC56F-7FDF-488B-A435-4AF6DF00731F}" srcOrd="1" destOrd="0" presId="urn:microsoft.com/office/officeart/2018/2/layout/IconVerticalSolidList"/>
    <dgm:cxn modelId="{46A87DE3-73B7-4F32-90D8-DD61DDA2EF66}" type="presParOf" srcId="{44E01DE8-6AB3-4021-A664-FD69F0AFBE91}" destId="{F091A883-FD4E-493F-8802-B8250A3FF6F3}" srcOrd="2" destOrd="0" presId="urn:microsoft.com/office/officeart/2018/2/layout/IconVerticalSolidList"/>
    <dgm:cxn modelId="{212EA78A-6D93-41AD-859C-AF3B31AFD3D1}" type="presParOf" srcId="{44E01DE8-6AB3-4021-A664-FD69F0AFBE91}" destId="{02E0CF12-AADA-4AF0-9DA0-BD3E3F67C718}" srcOrd="3" destOrd="0" presId="urn:microsoft.com/office/officeart/2018/2/layout/IconVerticalSolidList"/>
    <dgm:cxn modelId="{009F57C3-E75D-465C-8B21-BE240F00139B}" type="presParOf" srcId="{4B748146-2EDA-412F-B594-4EE73989324D}" destId="{0943ED1A-2315-4ACA-BC70-D066E937FFF1}" srcOrd="3" destOrd="0" presId="urn:microsoft.com/office/officeart/2018/2/layout/IconVerticalSolidList"/>
    <dgm:cxn modelId="{2545943A-1278-49EE-9E48-51F07C017EB2}" type="presParOf" srcId="{4B748146-2EDA-412F-B594-4EE73989324D}" destId="{D118B16E-1877-43F5-8289-68A42CD3AC30}" srcOrd="4" destOrd="0" presId="urn:microsoft.com/office/officeart/2018/2/layout/IconVerticalSolidList"/>
    <dgm:cxn modelId="{37338A46-9354-4633-8A95-08BFA8E357DE}" type="presParOf" srcId="{D118B16E-1877-43F5-8289-68A42CD3AC30}" destId="{45B8D548-2DDE-4AF5-B8B0-F51D11CA3ACD}" srcOrd="0" destOrd="0" presId="urn:microsoft.com/office/officeart/2018/2/layout/IconVerticalSolidList"/>
    <dgm:cxn modelId="{CDCA8AD9-8BDD-46BA-9FA3-23588FFF02C6}" type="presParOf" srcId="{D118B16E-1877-43F5-8289-68A42CD3AC30}" destId="{1B2EC91D-09AC-4878-91B7-77BE04D4E460}" srcOrd="1" destOrd="0" presId="urn:microsoft.com/office/officeart/2018/2/layout/IconVerticalSolidList"/>
    <dgm:cxn modelId="{2117CD73-9FB7-492E-86AE-FD5E787C1488}" type="presParOf" srcId="{D118B16E-1877-43F5-8289-68A42CD3AC30}" destId="{8FB8F72F-A3D1-49BC-8A45-D4B2EC963F6B}" srcOrd="2" destOrd="0" presId="urn:microsoft.com/office/officeart/2018/2/layout/IconVerticalSolidList"/>
    <dgm:cxn modelId="{03BF86DA-6130-4290-B930-6B76B6906599}" type="presParOf" srcId="{D118B16E-1877-43F5-8289-68A42CD3AC30}" destId="{4E5CC5F4-7A3B-4CBA-88F2-678411B64D7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D73785-F9E6-4F8A-983E-B35C65E78D6C}" type="doc">
      <dgm:prSet loTypeId="urn:microsoft.com/office/officeart/2005/8/layout/vList2" loCatId="list" qsTypeId="urn:microsoft.com/office/officeart/2005/8/quickstyle/simple1" qsCatId="simple" csTypeId="urn:microsoft.com/office/officeart/2005/8/colors/accent6_2" csCatId="accent6"/>
      <dgm:spPr/>
      <dgm:t>
        <a:bodyPr/>
        <a:lstStyle/>
        <a:p>
          <a:endParaRPr lang="en-US"/>
        </a:p>
      </dgm:t>
    </dgm:pt>
    <dgm:pt modelId="{1158DAC8-25BB-4628-A15A-22B24B95D44C}">
      <dgm:prSet/>
      <dgm:spPr/>
      <dgm:t>
        <a:bodyPr/>
        <a:lstStyle/>
        <a:p>
          <a:r>
            <a:rPr lang="en-IE"/>
            <a:t>In order to create a classroom environment which is conducive to learning and development, the following rules apply in the classroom: </a:t>
          </a:r>
          <a:endParaRPr lang="en-US"/>
        </a:p>
      </dgm:t>
    </dgm:pt>
    <dgm:pt modelId="{3CC8A320-69A8-4745-B1B5-826410CB7406}" type="parTrans" cxnId="{23C33049-519B-4029-8A65-67A2806FFB51}">
      <dgm:prSet/>
      <dgm:spPr/>
      <dgm:t>
        <a:bodyPr/>
        <a:lstStyle/>
        <a:p>
          <a:endParaRPr lang="en-US"/>
        </a:p>
      </dgm:t>
    </dgm:pt>
    <dgm:pt modelId="{1F1F7B88-CA41-4E88-9495-5D64BABB0674}" type="sibTrans" cxnId="{23C33049-519B-4029-8A65-67A2806FFB51}">
      <dgm:prSet/>
      <dgm:spPr/>
      <dgm:t>
        <a:bodyPr/>
        <a:lstStyle/>
        <a:p>
          <a:endParaRPr lang="en-US"/>
        </a:p>
      </dgm:t>
    </dgm:pt>
    <dgm:pt modelId="{2F2A2A7E-59E8-478F-AE6D-5DC1575DB7C6}">
      <dgm:prSet/>
      <dgm:spPr/>
      <dgm:t>
        <a:bodyPr/>
        <a:lstStyle/>
        <a:p>
          <a:r>
            <a:rPr lang="en-IE"/>
            <a:t>The authority of the teacher in the classroom must be respected at all times. </a:t>
          </a:r>
          <a:endParaRPr lang="en-US"/>
        </a:p>
      </dgm:t>
    </dgm:pt>
    <dgm:pt modelId="{1B0A13FB-CA3E-49ED-95DA-A8E037308805}" type="parTrans" cxnId="{63C5CE98-EFB5-486D-AE82-EB0A09C67DEB}">
      <dgm:prSet/>
      <dgm:spPr/>
      <dgm:t>
        <a:bodyPr/>
        <a:lstStyle/>
        <a:p>
          <a:endParaRPr lang="en-US"/>
        </a:p>
      </dgm:t>
    </dgm:pt>
    <dgm:pt modelId="{4DC1EA91-A2A7-4AF7-8764-2CBD918D0E37}" type="sibTrans" cxnId="{63C5CE98-EFB5-486D-AE82-EB0A09C67DEB}">
      <dgm:prSet/>
      <dgm:spPr/>
      <dgm:t>
        <a:bodyPr/>
        <a:lstStyle/>
        <a:p>
          <a:endParaRPr lang="en-US"/>
        </a:p>
      </dgm:t>
    </dgm:pt>
    <dgm:pt modelId="{C660982B-62EA-46C8-83B5-850E6ACF458D}">
      <dgm:prSet/>
      <dgm:spPr/>
      <dgm:t>
        <a:bodyPr/>
        <a:lstStyle/>
        <a:p>
          <a:r>
            <a:rPr lang="en-IE"/>
            <a:t>Students must be on time for each class and have all materials required for class. Borrowing of books or other materials is prohibited. </a:t>
          </a:r>
          <a:endParaRPr lang="en-US"/>
        </a:p>
      </dgm:t>
    </dgm:pt>
    <dgm:pt modelId="{0E313C3E-EB53-43E7-93B1-661D3F30F8B1}" type="parTrans" cxnId="{AE4EDAF5-082B-41B6-9B3E-8C55121B2EFD}">
      <dgm:prSet/>
      <dgm:spPr/>
      <dgm:t>
        <a:bodyPr/>
        <a:lstStyle/>
        <a:p>
          <a:endParaRPr lang="en-US"/>
        </a:p>
      </dgm:t>
    </dgm:pt>
    <dgm:pt modelId="{18F65884-DB95-4AAC-B48A-4DD5D29C343F}" type="sibTrans" cxnId="{AE4EDAF5-082B-41B6-9B3E-8C55121B2EFD}">
      <dgm:prSet/>
      <dgm:spPr/>
      <dgm:t>
        <a:bodyPr/>
        <a:lstStyle/>
        <a:p>
          <a:endParaRPr lang="en-US"/>
        </a:p>
      </dgm:t>
    </dgm:pt>
    <dgm:pt modelId="{B6CD2C52-785A-4674-BDC0-2A1C49011831}">
      <dgm:prSet/>
      <dgm:spPr/>
      <dgm:t>
        <a:bodyPr/>
        <a:lstStyle/>
        <a:p>
          <a:r>
            <a:rPr lang="en-IE"/>
            <a:t>Students must respect the right of their fellow students to work without hindrance or distraction. Disruptive or inappropriate behaviour is not permitted in the classroom.  </a:t>
          </a:r>
          <a:endParaRPr lang="en-US"/>
        </a:p>
      </dgm:t>
    </dgm:pt>
    <dgm:pt modelId="{8AE76DBC-A02C-4496-BF42-D028FC34CC23}" type="parTrans" cxnId="{6F15EFE0-6ED9-49AA-B251-5C075E4942AF}">
      <dgm:prSet/>
      <dgm:spPr/>
      <dgm:t>
        <a:bodyPr/>
        <a:lstStyle/>
        <a:p>
          <a:endParaRPr lang="en-US"/>
        </a:p>
      </dgm:t>
    </dgm:pt>
    <dgm:pt modelId="{0307C3FB-B823-41DD-A170-F7ECC848B21B}" type="sibTrans" cxnId="{6F15EFE0-6ED9-49AA-B251-5C075E4942AF}">
      <dgm:prSet/>
      <dgm:spPr/>
      <dgm:t>
        <a:bodyPr/>
        <a:lstStyle/>
        <a:p>
          <a:endParaRPr lang="en-US"/>
        </a:p>
      </dgm:t>
    </dgm:pt>
    <dgm:pt modelId="{93685DC2-4D3B-4F05-989C-3BF7F8B5193C}">
      <dgm:prSet/>
      <dgm:spPr/>
      <dgm:t>
        <a:bodyPr/>
        <a:lstStyle/>
        <a:p>
          <a:r>
            <a:rPr lang="en-IE"/>
            <a:t>An immediate apology is required for an offence caused to teacher or students in the classroom. </a:t>
          </a:r>
          <a:endParaRPr lang="en-US"/>
        </a:p>
      </dgm:t>
    </dgm:pt>
    <dgm:pt modelId="{2AA92717-7116-4AD3-A69F-7F4A9190122C}" type="parTrans" cxnId="{1F08CE52-81B5-4CFE-884E-D0402C027E06}">
      <dgm:prSet/>
      <dgm:spPr/>
      <dgm:t>
        <a:bodyPr/>
        <a:lstStyle/>
        <a:p>
          <a:endParaRPr lang="en-US"/>
        </a:p>
      </dgm:t>
    </dgm:pt>
    <dgm:pt modelId="{F61298DF-08A5-455C-AA8F-E4E583CEB52C}" type="sibTrans" cxnId="{1F08CE52-81B5-4CFE-884E-D0402C027E06}">
      <dgm:prSet/>
      <dgm:spPr/>
      <dgm:t>
        <a:bodyPr/>
        <a:lstStyle/>
        <a:p>
          <a:endParaRPr lang="en-US"/>
        </a:p>
      </dgm:t>
    </dgm:pt>
    <dgm:pt modelId="{0CC9CDE0-6085-484C-9B34-C6B7B53387F2}">
      <dgm:prSet/>
      <dgm:spPr/>
      <dgm:t>
        <a:bodyPr/>
        <a:lstStyle/>
        <a:p>
          <a:r>
            <a:rPr lang="en-IE"/>
            <a:t>To answer a question or seek the attention of the teacher a student must raise a hand and wait for permission to speak.</a:t>
          </a:r>
          <a:endParaRPr lang="en-US"/>
        </a:p>
      </dgm:t>
    </dgm:pt>
    <dgm:pt modelId="{5A18EA49-1322-459D-B9AA-10CF9F962EF6}" type="parTrans" cxnId="{196D7704-1F04-410B-94DA-075BEB1D5805}">
      <dgm:prSet/>
      <dgm:spPr/>
      <dgm:t>
        <a:bodyPr/>
        <a:lstStyle/>
        <a:p>
          <a:endParaRPr lang="en-US"/>
        </a:p>
      </dgm:t>
    </dgm:pt>
    <dgm:pt modelId="{71D225B1-C999-41E6-9103-EC85D7DD6889}" type="sibTrans" cxnId="{196D7704-1F04-410B-94DA-075BEB1D5805}">
      <dgm:prSet/>
      <dgm:spPr/>
      <dgm:t>
        <a:bodyPr/>
        <a:lstStyle/>
        <a:p>
          <a:endParaRPr lang="en-US"/>
        </a:p>
      </dgm:t>
    </dgm:pt>
    <dgm:pt modelId="{24C95325-F0CC-4B9C-B322-FA04283DC185}" type="pres">
      <dgm:prSet presAssocID="{36D73785-F9E6-4F8A-983E-B35C65E78D6C}" presName="linear" presStyleCnt="0">
        <dgm:presLayoutVars>
          <dgm:animLvl val="lvl"/>
          <dgm:resizeHandles val="exact"/>
        </dgm:presLayoutVars>
      </dgm:prSet>
      <dgm:spPr/>
    </dgm:pt>
    <dgm:pt modelId="{7820DEFD-95BF-4FBF-BBD1-3EF324831ECA}" type="pres">
      <dgm:prSet presAssocID="{1158DAC8-25BB-4628-A15A-22B24B95D44C}" presName="parentText" presStyleLbl="node1" presStyleIdx="0" presStyleCnt="6">
        <dgm:presLayoutVars>
          <dgm:chMax val="0"/>
          <dgm:bulletEnabled val="1"/>
        </dgm:presLayoutVars>
      </dgm:prSet>
      <dgm:spPr/>
    </dgm:pt>
    <dgm:pt modelId="{30BA4903-3C26-4424-834A-36984A77A7D9}" type="pres">
      <dgm:prSet presAssocID="{1F1F7B88-CA41-4E88-9495-5D64BABB0674}" presName="spacer" presStyleCnt="0"/>
      <dgm:spPr/>
    </dgm:pt>
    <dgm:pt modelId="{0371E0C8-A592-4F95-BC46-541B332846FA}" type="pres">
      <dgm:prSet presAssocID="{2F2A2A7E-59E8-478F-AE6D-5DC1575DB7C6}" presName="parentText" presStyleLbl="node1" presStyleIdx="1" presStyleCnt="6">
        <dgm:presLayoutVars>
          <dgm:chMax val="0"/>
          <dgm:bulletEnabled val="1"/>
        </dgm:presLayoutVars>
      </dgm:prSet>
      <dgm:spPr/>
    </dgm:pt>
    <dgm:pt modelId="{71BFCD24-057D-46F6-BAA4-0D48DE7DCE5B}" type="pres">
      <dgm:prSet presAssocID="{4DC1EA91-A2A7-4AF7-8764-2CBD918D0E37}" presName="spacer" presStyleCnt="0"/>
      <dgm:spPr/>
    </dgm:pt>
    <dgm:pt modelId="{6C5FBB30-2F35-4706-881C-CD46BB4B9D3C}" type="pres">
      <dgm:prSet presAssocID="{C660982B-62EA-46C8-83B5-850E6ACF458D}" presName="parentText" presStyleLbl="node1" presStyleIdx="2" presStyleCnt="6">
        <dgm:presLayoutVars>
          <dgm:chMax val="0"/>
          <dgm:bulletEnabled val="1"/>
        </dgm:presLayoutVars>
      </dgm:prSet>
      <dgm:spPr/>
    </dgm:pt>
    <dgm:pt modelId="{52B5F3DA-E3FF-472F-B975-ABC563914A70}" type="pres">
      <dgm:prSet presAssocID="{18F65884-DB95-4AAC-B48A-4DD5D29C343F}" presName="spacer" presStyleCnt="0"/>
      <dgm:spPr/>
    </dgm:pt>
    <dgm:pt modelId="{9102B39C-3A8E-41B0-A274-268A48EE7277}" type="pres">
      <dgm:prSet presAssocID="{B6CD2C52-785A-4674-BDC0-2A1C49011831}" presName="parentText" presStyleLbl="node1" presStyleIdx="3" presStyleCnt="6">
        <dgm:presLayoutVars>
          <dgm:chMax val="0"/>
          <dgm:bulletEnabled val="1"/>
        </dgm:presLayoutVars>
      </dgm:prSet>
      <dgm:spPr/>
    </dgm:pt>
    <dgm:pt modelId="{07D1DE3A-B80E-4B65-95B5-46DAA59E3B07}" type="pres">
      <dgm:prSet presAssocID="{0307C3FB-B823-41DD-A170-F7ECC848B21B}" presName="spacer" presStyleCnt="0"/>
      <dgm:spPr/>
    </dgm:pt>
    <dgm:pt modelId="{2BA1D3AA-8E1C-44C6-8F77-5F7019562236}" type="pres">
      <dgm:prSet presAssocID="{93685DC2-4D3B-4F05-989C-3BF7F8B5193C}" presName="parentText" presStyleLbl="node1" presStyleIdx="4" presStyleCnt="6">
        <dgm:presLayoutVars>
          <dgm:chMax val="0"/>
          <dgm:bulletEnabled val="1"/>
        </dgm:presLayoutVars>
      </dgm:prSet>
      <dgm:spPr/>
    </dgm:pt>
    <dgm:pt modelId="{A7D4DF5A-A767-496C-A5DE-D43604130528}" type="pres">
      <dgm:prSet presAssocID="{F61298DF-08A5-455C-AA8F-E4E583CEB52C}" presName="spacer" presStyleCnt="0"/>
      <dgm:spPr/>
    </dgm:pt>
    <dgm:pt modelId="{6695A772-A97F-4FB7-9764-FB860240C603}" type="pres">
      <dgm:prSet presAssocID="{0CC9CDE0-6085-484C-9B34-C6B7B53387F2}" presName="parentText" presStyleLbl="node1" presStyleIdx="5" presStyleCnt="6">
        <dgm:presLayoutVars>
          <dgm:chMax val="0"/>
          <dgm:bulletEnabled val="1"/>
        </dgm:presLayoutVars>
      </dgm:prSet>
      <dgm:spPr/>
    </dgm:pt>
  </dgm:ptLst>
  <dgm:cxnLst>
    <dgm:cxn modelId="{196D7704-1F04-410B-94DA-075BEB1D5805}" srcId="{36D73785-F9E6-4F8A-983E-B35C65E78D6C}" destId="{0CC9CDE0-6085-484C-9B34-C6B7B53387F2}" srcOrd="5" destOrd="0" parTransId="{5A18EA49-1322-459D-B9AA-10CF9F962EF6}" sibTransId="{71D225B1-C999-41E6-9103-EC85D7DD6889}"/>
    <dgm:cxn modelId="{DFCF4023-385E-4244-99BF-18D2C7E9B9C9}" type="presOf" srcId="{1158DAC8-25BB-4628-A15A-22B24B95D44C}" destId="{7820DEFD-95BF-4FBF-BBD1-3EF324831ECA}" srcOrd="0" destOrd="0" presId="urn:microsoft.com/office/officeart/2005/8/layout/vList2"/>
    <dgm:cxn modelId="{0301E63B-1665-47E5-93D6-1135BBC0525F}" type="presOf" srcId="{93685DC2-4D3B-4F05-989C-3BF7F8B5193C}" destId="{2BA1D3AA-8E1C-44C6-8F77-5F7019562236}" srcOrd="0" destOrd="0" presId="urn:microsoft.com/office/officeart/2005/8/layout/vList2"/>
    <dgm:cxn modelId="{DFD8C45D-8227-4A49-AE05-1A8F267AD1A5}" type="presOf" srcId="{36D73785-F9E6-4F8A-983E-B35C65E78D6C}" destId="{24C95325-F0CC-4B9C-B322-FA04283DC185}" srcOrd="0" destOrd="0" presId="urn:microsoft.com/office/officeart/2005/8/layout/vList2"/>
    <dgm:cxn modelId="{23C33049-519B-4029-8A65-67A2806FFB51}" srcId="{36D73785-F9E6-4F8A-983E-B35C65E78D6C}" destId="{1158DAC8-25BB-4628-A15A-22B24B95D44C}" srcOrd="0" destOrd="0" parTransId="{3CC8A320-69A8-4745-B1B5-826410CB7406}" sibTransId="{1F1F7B88-CA41-4E88-9495-5D64BABB0674}"/>
    <dgm:cxn modelId="{1F08CE52-81B5-4CFE-884E-D0402C027E06}" srcId="{36D73785-F9E6-4F8A-983E-B35C65E78D6C}" destId="{93685DC2-4D3B-4F05-989C-3BF7F8B5193C}" srcOrd="4" destOrd="0" parTransId="{2AA92717-7116-4AD3-A69F-7F4A9190122C}" sibTransId="{F61298DF-08A5-455C-AA8F-E4E583CEB52C}"/>
    <dgm:cxn modelId="{44A56953-D9FC-4CC4-A4CA-94AC58AA1931}" type="presOf" srcId="{0CC9CDE0-6085-484C-9B34-C6B7B53387F2}" destId="{6695A772-A97F-4FB7-9764-FB860240C603}" srcOrd="0" destOrd="0" presId="urn:microsoft.com/office/officeart/2005/8/layout/vList2"/>
    <dgm:cxn modelId="{0982A980-AE51-4E6F-B78D-4E787AC702C0}" type="presOf" srcId="{B6CD2C52-785A-4674-BDC0-2A1C49011831}" destId="{9102B39C-3A8E-41B0-A274-268A48EE7277}" srcOrd="0" destOrd="0" presId="urn:microsoft.com/office/officeart/2005/8/layout/vList2"/>
    <dgm:cxn modelId="{63C5CE98-EFB5-486D-AE82-EB0A09C67DEB}" srcId="{36D73785-F9E6-4F8A-983E-B35C65E78D6C}" destId="{2F2A2A7E-59E8-478F-AE6D-5DC1575DB7C6}" srcOrd="1" destOrd="0" parTransId="{1B0A13FB-CA3E-49ED-95DA-A8E037308805}" sibTransId="{4DC1EA91-A2A7-4AF7-8764-2CBD918D0E37}"/>
    <dgm:cxn modelId="{66260CA0-9D97-4694-A572-395086627550}" type="presOf" srcId="{2F2A2A7E-59E8-478F-AE6D-5DC1575DB7C6}" destId="{0371E0C8-A592-4F95-BC46-541B332846FA}" srcOrd="0" destOrd="0" presId="urn:microsoft.com/office/officeart/2005/8/layout/vList2"/>
    <dgm:cxn modelId="{2E2ABAD2-E67A-43AA-8634-7EE159F34C4F}" type="presOf" srcId="{C660982B-62EA-46C8-83B5-850E6ACF458D}" destId="{6C5FBB30-2F35-4706-881C-CD46BB4B9D3C}" srcOrd="0" destOrd="0" presId="urn:microsoft.com/office/officeart/2005/8/layout/vList2"/>
    <dgm:cxn modelId="{6F15EFE0-6ED9-49AA-B251-5C075E4942AF}" srcId="{36D73785-F9E6-4F8A-983E-B35C65E78D6C}" destId="{B6CD2C52-785A-4674-BDC0-2A1C49011831}" srcOrd="3" destOrd="0" parTransId="{8AE76DBC-A02C-4496-BF42-D028FC34CC23}" sibTransId="{0307C3FB-B823-41DD-A170-F7ECC848B21B}"/>
    <dgm:cxn modelId="{AE4EDAF5-082B-41B6-9B3E-8C55121B2EFD}" srcId="{36D73785-F9E6-4F8A-983E-B35C65E78D6C}" destId="{C660982B-62EA-46C8-83B5-850E6ACF458D}" srcOrd="2" destOrd="0" parTransId="{0E313C3E-EB53-43E7-93B1-661D3F30F8B1}" sibTransId="{18F65884-DB95-4AAC-B48A-4DD5D29C343F}"/>
    <dgm:cxn modelId="{A9B63DA8-D158-4CB6-937C-D2E491B03DC1}" type="presParOf" srcId="{24C95325-F0CC-4B9C-B322-FA04283DC185}" destId="{7820DEFD-95BF-4FBF-BBD1-3EF324831ECA}" srcOrd="0" destOrd="0" presId="urn:microsoft.com/office/officeart/2005/8/layout/vList2"/>
    <dgm:cxn modelId="{8B6C50A0-0B9A-4836-834E-0503831024CB}" type="presParOf" srcId="{24C95325-F0CC-4B9C-B322-FA04283DC185}" destId="{30BA4903-3C26-4424-834A-36984A77A7D9}" srcOrd="1" destOrd="0" presId="urn:microsoft.com/office/officeart/2005/8/layout/vList2"/>
    <dgm:cxn modelId="{1E07B642-C672-492A-A603-C055B7490743}" type="presParOf" srcId="{24C95325-F0CC-4B9C-B322-FA04283DC185}" destId="{0371E0C8-A592-4F95-BC46-541B332846FA}" srcOrd="2" destOrd="0" presId="urn:microsoft.com/office/officeart/2005/8/layout/vList2"/>
    <dgm:cxn modelId="{9C59FDE8-1C26-468F-99CF-C01DB2F304E9}" type="presParOf" srcId="{24C95325-F0CC-4B9C-B322-FA04283DC185}" destId="{71BFCD24-057D-46F6-BAA4-0D48DE7DCE5B}" srcOrd="3" destOrd="0" presId="urn:microsoft.com/office/officeart/2005/8/layout/vList2"/>
    <dgm:cxn modelId="{B0640302-1843-450F-9640-EB89E0654E6D}" type="presParOf" srcId="{24C95325-F0CC-4B9C-B322-FA04283DC185}" destId="{6C5FBB30-2F35-4706-881C-CD46BB4B9D3C}" srcOrd="4" destOrd="0" presId="urn:microsoft.com/office/officeart/2005/8/layout/vList2"/>
    <dgm:cxn modelId="{A73871DF-6FD3-41B6-BE82-ABABE3BFB5BE}" type="presParOf" srcId="{24C95325-F0CC-4B9C-B322-FA04283DC185}" destId="{52B5F3DA-E3FF-472F-B975-ABC563914A70}" srcOrd="5" destOrd="0" presId="urn:microsoft.com/office/officeart/2005/8/layout/vList2"/>
    <dgm:cxn modelId="{6E2F7421-7E1B-4983-B03F-5452FC95EC68}" type="presParOf" srcId="{24C95325-F0CC-4B9C-B322-FA04283DC185}" destId="{9102B39C-3A8E-41B0-A274-268A48EE7277}" srcOrd="6" destOrd="0" presId="urn:microsoft.com/office/officeart/2005/8/layout/vList2"/>
    <dgm:cxn modelId="{6EC55097-8327-4F48-9F64-A37C5368FC9A}" type="presParOf" srcId="{24C95325-F0CC-4B9C-B322-FA04283DC185}" destId="{07D1DE3A-B80E-4B65-95B5-46DAA59E3B07}" srcOrd="7" destOrd="0" presId="urn:microsoft.com/office/officeart/2005/8/layout/vList2"/>
    <dgm:cxn modelId="{21FF3686-4D67-4B82-971B-C23A0FA7D24D}" type="presParOf" srcId="{24C95325-F0CC-4B9C-B322-FA04283DC185}" destId="{2BA1D3AA-8E1C-44C6-8F77-5F7019562236}" srcOrd="8" destOrd="0" presId="urn:microsoft.com/office/officeart/2005/8/layout/vList2"/>
    <dgm:cxn modelId="{61D84423-BAB7-447A-938F-D48E2D271218}" type="presParOf" srcId="{24C95325-F0CC-4B9C-B322-FA04283DC185}" destId="{A7D4DF5A-A767-496C-A5DE-D43604130528}" srcOrd="9" destOrd="0" presId="urn:microsoft.com/office/officeart/2005/8/layout/vList2"/>
    <dgm:cxn modelId="{78A01B47-F4BA-4AFB-B326-D0B02A76469D}" type="presParOf" srcId="{24C95325-F0CC-4B9C-B322-FA04283DC185}" destId="{6695A772-A97F-4FB7-9764-FB860240C603}"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B959161-6765-48E1-A77F-159C46FCBAB6}" type="doc">
      <dgm:prSet loTypeId="urn:microsoft.com/office/officeart/2005/8/layout/vList2" loCatId="list" qsTypeId="urn:microsoft.com/office/officeart/2005/8/quickstyle/simple4" qsCatId="simple" csTypeId="urn:microsoft.com/office/officeart/2005/8/colors/accent2_2" csCatId="accent2"/>
      <dgm:spPr/>
      <dgm:t>
        <a:bodyPr/>
        <a:lstStyle/>
        <a:p>
          <a:endParaRPr lang="en-US"/>
        </a:p>
      </dgm:t>
    </dgm:pt>
    <dgm:pt modelId="{00D7CF7D-86D8-4226-A861-B0AB7108A6DD}">
      <dgm:prSet/>
      <dgm:spPr/>
      <dgm:t>
        <a:bodyPr/>
        <a:lstStyle/>
        <a:p>
          <a:pPr algn="l">
            <a:lnSpc>
              <a:spcPct val="90000"/>
            </a:lnSpc>
          </a:pPr>
          <a:r>
            <a:rPr lang="en-IE" sz="1400">
              <a:solidFill>
                <a:srgbClr val="FFFFFF"/>
              </a:solidFill>
              <a:ea typeface="+mn-ea"/>
              <a:cs typeface="+mn-cs"/>
            </a:rPr>
            <a:t>Students must leave the classroom in an orderly manner when class is dismissed. </a:t>
          </a:r>
          <a:endParaRPr lang="en-US" sz="1400">
            <a:solidFill>
              <a:srgbClr val="FFFFFF"/>
            </a:solidFill>
            <a:ea typeface="+mn-ea"/>
            <a:cs typeface="+mn-cs"/>
          </a:endParaRPr>
        </a:p>
      </dgm:t>
    </dgm:pt>
    <dgm:pt modelId="{E771352D-38DE-4CD7-B67E-A137E51A862D}" type="parTrans" cxnId="{50728E37-CCA6-4013-9338-3395705CB8A2}">
      <dgm:prSet/>
      <dgm:spPr/>
      <dgm:t>
        <a:bodyPr/>
        <a:lstStyle/>
        <a:p>
          <a:endParaRPr lang="en-US"/>
        </a:p>
      </dgm:t>
    </dgm:pt>
    <dgm:pt modelId="{E63B6F04-A320-4C76-B382-4701FB452C41}" type="sibTrans" cxnId="{50728E37-CCA6-4013-9338-3395705CB8A2}">
      <dgm:prSet/>
      <dgm:spPr/>
      <dgm:t>
        <a:bodyPr/>
        <a:lstStyle/>
        <a:p>
          <a:endParaRPr lang="en-US"/>
        </a:p>
      </dgm:t>
    </dgm:pt>
    <dgm:pt modelId="{94557FDB-3C34-457A-8351-58BB08C54D0F}">
      <dgm:prSet/>
      <dgm:spPr/>
      <dgm:t>
        <a:bodyPr/>
        <a:lstStyle/>
        <a:p>
          <a:pPr algn="l">
            <a:lnSpc>
              <a:spcPct val="90000"/>
            </a:lnSpc>
          </a:pPr>
          <a:r>
            <a:rPr lang="en-IE" sz="1400">
              <a:solidFill>
                <a:srgbClr val="FFFFFF"/>
              </a:solidFill>
              <a:ea typeface="+mn-ea"/>
              <a:cs typeface="+mn-cs"/>
            </a:rPr>
            <a:t>Written permission from a teacher, Year Head, Deputy Principal or Principal, is essential when a student is absent for a class or part of a class period. </a:t>
          </a:r>
          <a:endParaRPr lang="en-US" sz="1400">
            <a:solidFill>
              <a:srgbClr val="FFFFFF"/>
            </a:solidFill>
            <a:ea typeface="+mn-ea"/>
            <a:cs typeface="+mn-cs"/>
          </a:endParaRPr>
        </a:p>
      </dgm:t>
    </dgm:pt>
    <dgm:pt modelId="{EC490E6B-81B7-4DAF-864D-C95D84CB198F}" type="parTrans" cxnId="{269BD4D5-19CA-429D-BF0E-A96B0F011837}">
      <dgm:prSet/>
      <dgm:spPr/>
      <dgm:t>
        <a:bodyPr/>
        <a:lstStyle/>
        <a:p>
          <a:endParaRPr lang="en-US"/>
        </a:p>
      </dgm:t>
    </dgm:pt>
    <dgm:pt modelId="{AD2214B7-52E8-4B38-8D85-9E536B3C392D}" type="sibTrans" cxnId="{269BD4D5-19CA-429D-BF0E-A96B0F011837}">
      <dgm:prSet/>
      <dgm:spPr/>
      <dgm:t>
        <a:bodyPr/>
        <a:lstStyle/>
        <a:p>
          <a:endParaRPr lang="en-US"/>
        </a:p>
      </dgm:t>
    </dgm:pt>
    <dgm:pt modelId="{5DA1C694-1519-438E-8884-181AF8C9E31D}">
      <dgm:prSet/>
      <dgm:spPr/>
      <dgm:t>
        <a:bodyPr/>
        <a:lstStyle/>
        <a:p>
          <a:pPr algn="l">
            <a:lnSpc>
              <a:spcPct val="90000"/>
            </a:lnSpc>
          </a:pPr>
          <a:r>
            <a:rPr lang="en-IE" sz="1400">
              <a:solidFill>
                <a:srgbClr val="FFFFFF"/>
              </a:solidFill>
              <a:ea typeface="+mn-ea"/>
              <a:cs typeface="+mn-cs"/>
            </a:rPr>
            <a:t>The school uniform as stated in the School Journal must be worn at all times during the school day or when engaged in school activities. </a:t>
          </a:r>
          <a:endParaRPr lang="en-US" sz="1400">
            <a:solidFill>
              <a:srgbClr val="FFFFFF"/>
            </a:solidFill>
            <a:ea typeface="+mn-ea"/>
            <a:cs typeface="+mn-cs"/>
          </a:endParaRPr>
        </a:p>
      </dgm:t>
    </dgm:pt>
    <dgm:pt modelId="{2025DAF2-B1DE-458B-B8A7-2B630BCD904A}" type="parTrans" cxnId="{0E3EB5FD-1793-4D72-9510-18064BDC391A}">
      <dgm:prSet/>
      <dgm:spPr/>
      <dgm:t>
        <a:bodyPr/>
        <a:lstStyle/>
        <a:p>
          <a:endParaRPr lang="en-US"/>
        </a:p>
      </dgm:t>
    </dgm:pt>
    <dgm:pt modelId="{D1E8B2A0-A70D-4113-88CE-1DEA8B2BF20E}" type="sibTrans" cxnId="{0E3EB5FD-1793-4D72-9510-18064BDC391A}">
      <dgm:prSet/>
      <dgm:spPr/>
      <dgm:t>
        <a:bodyPr/>
        <a:lstStyle/>
        <a:p>
          <a:endParaRPr lang="en-US"/>
        </a:p>
      </dgm:t>
    </dgm:pt>
    <dgm:pt modelId="{101B5292-BF2E-4659-A571-91E5878B07F5}">
      <dgm:prSet/>
      <dgm:spPr/>
      <dgm:t>
        <a:bodyPr/>
        <a:lstStyle/>
        <a:p>
          <a:pPr algn="l">
            <a:lnSpc>
              <a:spcPct val="90000"/>
            </a:lnSpc>
          </a:pPr>
          <a:r>
            <a:rPr lang="en-IE" sz="1400">
              <a:solidFill>
                <a:srgbClr val="FFFFFF"/>
              </a:solidFill>
              <a:ea typeface="+mn-ea"/>
              <a:cs typeface="+mn-cs"/>
            </a:rPr>
            <a:t>A high standard of neatness and personal hygiene is expected of all students. </a:t>
          </a:r>
          <a:endParaRPr lang="en-US" sz="1400">
            <a:solidFill>
              <a:srgbClr val="FFFFFF"/>
            </a:solidFill>
            <a:ea typeface="+mn-ea"/>
            <a:cs typeface="+mn-cs"/>
          </a:endParaRPr>
        </a:p>
      </dgm:t>
    </dgm:pt>
    <dgm:pt modelId="{5A82DED8-D0A4-4A24-BF80-6E52ED595E11}" type="parTrans" cxnId="{D8E41588-904C-413A-837F-23B7723FFEFA}">
      <dgm:prSet/>
      <dgm:spPr/>
      <dgm:t>
        <a:bodyPr/>
        <a:lstStyle/>
        <a:p>
          <a:endParaRPr lang="en-US"/>
        </a:p>
      </dgm:t>
    </dgm:pt>
    <dgm:pt modelId="{903D7849-4562-433E-9FB3-A06DE8273401}" type="sibTrans" cxnId="{D8E41588-904C-413A-837F-23B7723FFEFA}">
      <dgm:prSet/>
      <dgm:spPr/>
      <dgm:t>
        <a:bodyPr/>
        <a:lstStyle/>
        <a:p>
          <a:endParaRPr lang="en-US"/>
        </a:p>
      </dgm:t>
    </dgm:pt>
    <dgm:pt modelId="{69912A8E-C799-488B-B5B7-EA18E5645FC1}">
      <dgm:prSet/>
      <dgm:spPr/>
      <dgm:t>
        <a:bodyPr/>
        <a:lstStyle/>
        <a:p>
          <a:pPr algn="l">
            <a:lnSpc>
              <a:spcPct val="90000"/>
            </a:lnSpc>
          </a:pPr>
          <a:r>
            <a:rPr lang="en-IE" sz="1400">
              <a:solidFill>
                <a:srgbClr val="FFFFFF"/>
              </a:solidFill>
              <a:ea typeface="+mn-ea"/>
              <a:cs typeface="+mn-cs"/>
            </a:rPr>
            <a:t>Mobile phones are not permitted in the school. If found they will be confiscated and returned to the parent/guardian of the student on Friday after school. </a:t>
          </a:r>
          <a:endParaRPr lang="en-US" sz="1400">
            <a:solidFill>
              <a:srgbClr val="FFFFFF"/>
            </a:solidFill>
            <a:ea typeface="+mn-ea"/>
            <a:cs typeface="+mn-cs"/>
          </a:endParaRPr>
        </a:p>
      </dgm:t>
    </dgm:pt>
    <dgm:pt modelId="{5349C031-718C-40E7-BD7D-903D058FCD74}" type="parTrans" cxnId="{42AF2A42-1AFA-44CA-86A0-5F6D261909B9}">
      <dgm:prSet/>
      <dgm:spPr/>
      <dgm:t>
        <a:bodyPr/>
        <a:lstStyle/>
        <a:p>
          <a:endParaRPr lang="en-US"/>
        </a:p>
      </dgm:t>
    </dgm:pt>
    <dgm:pt modelId="{79115CD0-FDF5-4D1C-B903-B237F9856D14}" type="sibTrans" cxnId="{42AF2A42-1AFA-44CA-86A0-5F6D261909B9}">
      <dgm:prSet/>
      <dgm:spPr/>
      <dgm:t>
        <a:bodyPr/>
        <a:lstStyle/>
        <a:p>
          <a:endParaRPr lang="en-US"/>
        </a:p>
      </dgm:t>
    </dgm:pt>
    <dgm:pt modelId="{9DFF93A2-DA46-4450-AA3C-5E032D9592BC}">
      <dgm:prSet/>
      <dgm:spPr/>
      <dgm:t>
        <a:bodyPr/>
        <a:lstStyle/>
        <a:p>
          <a:pPr algn="l">
            <a:lnSpc>
              <a:spcPct val="90000"/>
            </a:lnSpc>
          </a:pPr>
          <a:r>
            <a:rPr lang="en-IE" sz="1400">
              <a:solidFill>
                <a:srgbClr val="FFFFFF"/>
              </a:solidFill>
              <a:ea typeface="+mn-ea"/>
              <a:cs typeface="+mn-cs"/>
            </a:rPr>
            <a:t>Interference of any kind with another person’s property, including school property, is a serious breach of the school’s code of Conduct. Students or their parents/guardians may be required by the school to pay for the repair or replacement of property damaged by students. </a:t>
          </a:r>
          <a:endParaRPr lang="en-US" sz="1400">
            <a:solidFill>
              <a:srgbClr val="FFFFFF"/>
            </a:solidFill>
            <a:ea typeface="+mn-ea"/>
            <a:cs typeface="+mn-cs"/>
          </a:endParaRPr>
        </a:p>
      </dgm:t>
    </dgm:pt>
    <dgm:pt modelId="{46BF3400-31A2-41EF-97CA-306562AD1A40}" type="parTrans" cxnId="{C5E07925-929E-4240-AEBF-77E128734C6B}">
      <dgm:prSet/>
      <dgm:spPr/>
      <dgm:t>
        <a:bodyPr/>
        <a:lstStyle/>
        <a:p>
          <a:endParaRPr lang="en-US"/>
        </a:p>
      </dgm:t>
    </dgm:pt>
    <dgm:pt modelId="{32553DE4-719A-4990-8A22-CA575FD400BC}" type="sibTrans" cxnId="{C5E07925-929E-4240-AEBF-77E128734C6B}">
      <dgm:prSet/>
      <dgm:spPr/>
      <dgm:t>
        <a:bodyPr/>
        <a:lstStyle/>
        <a:p>
          <a:endParaRPr lang="en-US"/>
        </a:p>
      </dgm:t>
    </dgm:pt>
    <dgm:pt modelId="{6DB07A37-28D4-4352-A72A-57A8E9005398}">
      <dgm:prSet/>
      <dgm:spPr/>
      <dgm:t>
        <a:bodyPr/>
        <a:lstStyle/>
        <a:p>
          <a:pPr algn="l">
            <a:lnSpc>
              <a:spcPct val="90000"/>
            </a:lnSpc>
          </a:pPr>
          <a:r>
            <a:rPr lang="en-IE" sz="1400">
              <a:solidFill>
                <a:srgbClr val="FFFFFF"/>
              </a:solidFill>
              <a:ea typeface="+mn-ea"/>
              <a:cs typeface="+mn-cs"/>
            </a:rPr>
            <a:t>Items which are dangerous, inappropriate or a cause of distraction, are not permitted in the school and may be confiscated. </a:t>
          </a:r>
          <a:endParaRPr lang="en-US" sz="1400">
            <a:solidFill>
              <a:srgbClr val="FFFFFF"/>
            </a:solidFill>
            <a:ea typeface="+mn-ea"/>
            <a:cs typeface="+mn-cs"/>
          </a:endParaRPr>
        </a:p>
      </dgm:t>
    </dgm:pt>
    <dgm:pt modelId="{B94B3C80-0998-4DAC-BEA4-4318A20FDFE8}" type="parTrans" cxnId="{D9270EE1-A9EC-426A-9F1E-3F9C9F31BCC7}">
      <dgm:prSet/>
      <dgm:spPr/>
      <dgm:t>
        <a:bodyPr/>
        <a:lstStyle/>
        <a:p>
          <a:endParaRPr lang="en-US"/>
        </a:p>
      </dgm:t>
    </dgm:pt>
    <dgm:pt modelId="{4EDE4B8D-9F73-4180-ADA5-C03C06AF3C7F}" type="sibTrans" cxnId="{D9270EE1-A9EC-426A-9F1E-3F9C9F31BCC7}">
      <dgm:prSet/>
      <dgm:spPr/>
      <dgm:t>
        <a:bodyPr/>
        <a:lstStyle/>
        <a:p>
          <a:endParaRPr lang="en-US"/>
        </a:p>
      </dgm:t>
    </dgm:pt>
    <dgm:pt modelId="{936E581C-A435-4434-806F-2FD439413D0F}">
      <dgm:prSet/>
      <dgm:spPr/>
      <dgm:t>
        <a:bodyPr/>
        <a:lstStyle/>
        <a:p>
          <a:pPr algn="l">
            <a:lnSpc>
              <a:spcPct val="90000"/>
            </a:lnSpc>
          </a:pPr>
          <a:r>
            <a:rPr lang="en-IE" sz="1400">
              <a:solidFill>
                <a:srgbClr val="FFFFFF"/>
              </a:solidFill>
              <a:ea typeface="+mn-ea"/>
              <a:cs typeface="+mn-cs"/>
            </a:rPr>
            <a:t>Chewing gum is strictly prohibited throughout the school and grounds of the school. </a:t>
          </a:r>
          <a:endParaRPr lang="en-US" sz="1400">
            <a:solidFill>
              <a:srgbClr val="FFFFFF"/>
            </a:solidFill>
            <a:ea typeface="+mn-ea"/>
            <a:cs typeface="+mn-cs"/>
          </a:endParaRPr>
        </a:p>
      </dgm:t>
    </dgm:pt>
    <dgm:pt modelId="{1562C645-3D57-4EC8-89D4-61E375B9F334}" type="parTrans" cxnId="{F72C2C33-4F5C-417C-AFA6-56E141543E05}">
      <dgm:prSet/>
      <dgm:spPr/>
      <dgm:t>
        <a:bodyPr/>
        <a:lstStyle/>
        <a:p>
          <a:endParaRPr lang="en-US"/>
        </a:p>
      </dgm:t>
    </dgm:pt>
    <dgm:pt modelId="{E26BD3BB-2285-4D35-88FE-1952014DBE80}" type="sibTrans" cxnId="{F72C2C33-4F5C-417C-AFA6-56E141543E05}">
      <dgm:prSet/>
      <dgm:spPr/>
      <dgm:t>
        <a:bodyPr/>
        <a:lstStyle/>
        <a:p>
          <a:endParaRPr lang="en-US"/>
        </a:p>
      </dgm:t>
    </dgm:pt>
    <dgm:pt modelId="{8A5F1C96-0791-4FCB-A758-661A9C20E1C0}" type="pres">
      <dgm:prSet presAssocID="{AB959161-6765-48E1-A77F-159C46FCBAB6}" presName="linear" presStyleCnt="0">
        <dgm:presLayoutVars>
          <dgm:animLvl val="lvl"/>
          <dgm:resizeHandles val="exact"/>
        </dgm:presLayoutVars>
      </dgm:prSet>
      <dgm:spPr/>
    </dgm:pt>
    <dgm:pt modelId="{4A11D695-BB75-40AC-9772-00B1A3DA55B0}" type="pres">
      <dgm:prSet presAssocID="{00D7CF7D-86D8-4226-A861-B0AB7108A6DD}" presName="parentText" presStyleLbl="node1" presStyleIdx="0" presStyleCnt="8">
        <dgm:presLayoutVars>
          <dgm:chMax val="0"/>
          <dgm:bulletEnabled val="1"/>
        </dgm:presLayoutVars>
      </dgm:prSet>
      <dgm:spPr/>
    </dgm:pt>
    <dgm:pt modelId="{ACEE9D77-AFB9-4AFF-81B4-9984A191546E}" type="pres">
      <dgm:prSet presAssocID="{E63B6F04-A320-4C76-B382-4701FB452C41}" presName="spacer" presStyleCnt="0"/>
      <dgm:spPr/>
    </dgm:pt>
    <dgm:pt modelId="{E8617AB7-99A5-4BA6-A65F-ED0288A9D333}" type="pres">
      <dgm:prSet presAssocID="{94557FDB-3C34-457A-8351-58BB08C54D0F}" presName="parentText" presStyleLbl="node1" presStyleIdx="1" presStyleCnt="8">
        <dgm:presLayoutVars>
          <dgm:chMax val="0"/>
          <dgm:bulletEnabled val="1"/>
        </dgm:presLayoutVars>
      </dgm:prSet>
      <dgm:spPr/>
    </dgm:pt>
    <dgm:pt modelId="{BBCAE5AB-8A8C-4DCC-987C-0E274591970C}" type="pres">
      <dgm:prSet presAssocID="{AD2214B7-52E8-4B38-8D85-9E536B3C392D}" presName="spacer" presStyleCnt="0"/>
      <dgm:spPr/>
    </dgm:pt>
    <dgm:pt modelId="{E40FBA17-F461-42C6-A70A-F81FA2E5123C}" type="pres">
      <dgm:prSet presAssocID="{5DA1C694-1519-438E-8884-181AF8C9E31D}" presName="parentText" presStyleLbl="node1" presStyleIdx="2" presStyleCnt="8">
        <dgm:presLayoutVars>
          <dgm:chMax val="0"/>
          <dgm:bulletEnabled val="1"/>
        </dgm:presLayoutVars>
      </dgm:prSet>
      <dgm:spPr/>
    </dgm:pt>
    <dgm:pt modelId="{6DA78B7F-8DA0-4763-BD71-04A1A049AA98}" type="pres">
      <dgm:prSet presAssocID="{D1E8B2A0-A70D-4113-88CE-1DEA8B2BF20E}" presName="spacer" presStyleCnt="0"/>
      <dgm:spPr/>
    </dgm:pt>
    <dgm:pt modelId="{B75BEBDB-3BED-4849-8889-445B316098A7}" type="pres">
      <dgm:prSet presAssocID="{101B5292-BF2E-4659-A571-91E5878B07F5}" presName="parentText" presStyleLbl="node1" presStyleIdx="3" presStyleCnt="8">
        <dgm:presLayoutVars>
          <dgm:chMax val="0"/>
          <dgm:bulletEnabled val="1"/>
        </dgm:presLayoutVars>
      </dgm:prSet>
      <dgm:spPr/>
    </dgm:pt>
    <dgm:pt modelId="{A5414BCD-3F26-4405-AA10-487BA3BDBAF7}" type="pres">
      <dgm:prSet presAssocID="{903D7849-4562-433E-9FB3-A06DE8273401}" presName="spacer" presStyleCnt="0"/>
      <dgm:spPr/>
    </dgm:pt>
    <dgm:pt modelId="{FA587262-2377-49A6-BA60-CC3AAC5752FD}" type="pres">
      <dgm:prSet presAssocID="{69912A8E-C799-488B-B5B7-EA18E5645FC1}" presName="parentText" presStyleLbl="node1" presStyleIdx="4" presStyleCnt="8">
        <dgm:presLayoutVars>
          <dgm:chMax val="0"/>
          <dgm:bulletEnabled val="1"/>
        </dgm:presLayoutVars>
      </dgm:prSet>
      <dgm:spPr/>
    </dgm:pt>
    <dgm:pt modelId="{D850F650-15E1-4D6B-B3BC-55E42533443C}" type="pres">
      <dgm:prSet presAssocID="{79115CD0-FDF5-4D1C-B903-B237F9856D14}" presName="spacer" presStyleCnt="0"/>
      <dgm:spPr/>
    </dgm:pt>
    <dgm:pt modelId="{3F910615-824C-4D03-860B-FEACF06F219A}" type="pres">
      <dgm:prSet presAssocID="{9DFF93A2-DA46-4450-AA3C-5E032D9592BC}" presName="parentText" presStyleLbl="node1" presStyleIdx="5" presStyleCnt="8">
        <dgm:presLayoutVars>
          <dgm:chMax val="0"/>
          <dgm:bulletEnabled val="1"/>
        </dgm:presLayoutVars>
      </dgm:prSet>
      <dgm:spPr/>
    </dgm:pt>
    <dgm:pt modelId="{39A7EAE9-8B17-4E7F-B784-E76A339BB9E0}" type="pres">
      <dgm:prSet presAssocID="{32553DE4-719A-4990-8A22-CA575FD400BC}" presName="spacer" presStyleCnt="0"/>
      <dgm:spPr/>
    </dgm:pt>
    <dgm:pt modelId="{9F43359B-6F08-4A44-8178-3B1C4E2D7D50}" type="pres">
      <dgm:prSet presAssocID="{6DB07A37-28D4-4352-A72A-57A8E9005398}" presName="parentText" presStyleLbl="node1" presStyleIdx="6" presStyleCnt="8">
        <dgm:presLayoutVars>
          <dgm:chMax val="0"/>
          <dgm:bulletEnabled val="1"/>
        </dgm:presLayoutVars>
      </dgm:prSet>
      <dgm:spPr/>
    </dgm:pt>
    <dgm:pt modelId="{EDD4A6A2-5E1D-4AF8-9F56-F3B703BD96E6}" type="pres">
      <dgm:prSet presAssocID="{4EDE4B8D-9F73-4180-ADA5-C03C06AF3C7F}" presName="spacer" presStyleCnt="0"/>
      <dgm:spPr/>
    </dgm:pt>
    <dgm:pt modelId="{303CBE9C-07E3-4F55-8AF7-CC32B3F6B88C}" type="pres">
      <dgm:prSet presAssocID="{936E581C-A435-4434-806F-2FD439413D0F}" presName="parentText" presStyleLbl="node1" presStyleIdx="7" presStyleCnt="8">
        <dgm:presLayoutVars>
          <dgm:chMax val="0"/>
          <dgm:bulletEnabled val="1"/>
        </dgm:presLayoutVars>
      </dgm:prSet>
      <dgm:spPr/>
    </dgm:pt>
  </dgm:ptLst>
  <dgm:cxnLst>
    <dgm:cxn modelId="{540F0F14-49F3-4872-8A02-EC90CA3015EB}" type="presOf" srcId="{936E581C-A435-4434-806F-2FD439413D0F}" destId="{303CBE9C-07E3-4F55-8AF7-CC32B3F6B88C}" srcOrd="0" destOrd="0" presId="urn:microsoft.com/office/officeart/2005/8/layout/vList2"/>
    <dgm:cxn modelId="{C5E07925-929E-4240-AEBF-77E128734C6B}" srcId="{AB959161-6765-48E1-A77F-159C46FCBAB6}" destId="{9DFF93A2-DA46-4450-AA3C-5E032D9592BC}" srcOrd="5" destOrd="0" parTransId="{46BF3400-31A2-41EF-97CA-306562AD1A40}" sibTransId="{32553DE4-719A-4990-8A22-CA575FD400BC}"/>
    <dgm:cxn modelId="{F72C2C33-4F5C-417C-AFA6-56E141543E05}" srcId="{AB959161-6765-48E1-A77F-159C46FCBAB6}" destId="{936E581C-A435-4434-806F-2FD439413D0F}" srcOrd="7" destOrd="0" parTransId="{1562C645-3D57-4EC8-89D4-61E375B9F334}" sibTransId="{E26BD3BB-2285-4D35-88FE-1952014DBE80}"/>
    <dgm:cxn modelId="{50728E37-CCA6-4013-9338-3395705CB8A2}" srcId="{AB959161-6765-48E1-A77F-159C46FCBAB6}" destId="{00D7CF7D-86D8-4226-A861-B0AB7108A6DD}" srcOrd="0" destOrd="0" parTransId="{E771352D-38DE-4CD7-B67E-A137E51A862D}" sibTransId="{E63B6F04-A320-4C76-B382-4701FB452C41}"/>
    <dgm:cxn modelId="{09084F5C-7AF9-4DAA-ADAB-3785F9232452}" type="presOf" srcId="{5DA1C694-1519-438E-8884-181AF8C9E31D}" destId="{E40FBA17-F461-42C6-A70A-F81FA2E5123C}" srcOrd="0" destOrd="0" presId="urn:microsoft.com/office/officeart/2005/8/layout/vList2"/>
    <dgm:cxn modelId="{42AF2A42-1AFA-44CA-86A0-5F6D261909B9}" srcId="{AB959161-6765-48E1-A77F-159C46FCBAB6}" destId="{69912A8E-C799-488B-B5B7-EA18E5645FC1}" srcOrd="4" destOrd="0" parTransId="{5349C031-718C-40E7-BD7D-903D058FCD74}" sibTransId="{79115CD0-FDF5-4D1C-B903-B237F9856D14}"/>
    <dgm:cxn modelId="{E764AB4A-A3F1-4200-B4FA-5D8F3246D313}" type="presOf" srcId="{94557FDB-3C34-457A-8351-58BB08C54D0F}" destId="{E8617AB7-99A5-4BA6-A65F-ED0288A9D333}" srcOrd="0" destOrd="0" presId="urn:microsoft.com/office/officeart/2005/8/layout/vList2"/>
    <dgm:cxn modelId="{5EFBCA51-B3B7-4F4B-A2AB-FF9F2167564D}" type="presOf" srcId="{6DB07A37-28D4-4352-A72A-57A8E9005398}" destId="{9F43359B-6F08-4A44-8178-3B1C4E2D7D50}" srcOrd="0" destOrd="0" presId="urn:microsoft.com/office/officeart/2005/8/layout/vList2"/>
    <dgm:cxn modelId="{F4094B7A-95B0-4002-A06A-FB135FE924F2}" type="presOf" srcId="{9DFF93A2-DA46-4450-AA3C-5E032D9592BC}" destId="{3F910615-824C-4D03-860B-FEACF06F219A}" srcOrd="0" destOrd="0" presId="urn:microsoft.com/office/officeart/2005/8/layout/vList2"/>
    <dgm:cxn modelId="{D8E41588-904C-413A-837F-23B7723FFEFA}" srcId="{AB959161-6765-48E1-A77F-159C46FCBAB6}" destId="{101B5292-BF2E-4659-A571-91E5878B07F5}" srcOrd="3" destOrd="0" parTransId="{5A82DED8-D0A4-4A24-BF80-6E52ED595E11}" sibTransId="{903D7849-4562-433E-9FB3-A06DE8273401}"/>
    <dgm:cxn modelId="{1EC318C2-2728-44EB-B54C-A359D2A99683}" type="presOf" srcId="{00D7CF7D-86D8-4226-A861-B0AB7108A6DD}" destId="{4A11D695-BB75-40AC-9772-00B1A3DA55B0}" srcOrd="0" destOrd="0" presId="urn:microsoft.com/office/officeart/2005/8/layout/vList2"/>
    <dgm:cxn modelId="{C5C7A7CF-348E-46D6-9C80-40CBCCB44C4B}" type="presOf" srcId="{AB959161-6765-48E1-A77F-159C46FCBAB6}" destId="{8A5F1C96-0791-4FCB-A758-661A9C20E1C0}" srcOrd="0" destOrd="0" presId="urn:microsoft.com/office/officeart/2005/8/layout/vList2"/>
    <dgm:cxn modelId="{269BD4D5-19CA-429D-BF0E-A96B0F011837}" srcId="{AB959161-6765-48E1-A77F-159C46FCBAB6}" destId="{94557FDB-3C34-457A-8351-58BB08C54D0F}" srcOrd="1" destOrd="0" parTransId="{EC490E6B-81B7-4DAF-864D-C95D84CB198F}" sibTransId="{AD2214B7-52E8-4B38-8D85-9E536B3C392D}"/>
    <dgm:cxn modelId="{D9270EE1-A9EC-426A-9F1E-3F9C9F31BCC7}" srcId="{AB959161-6765-48E1-A77F-159C46FCBAB6}" destId="{6DB07A37-28D4-4352-A72A-57A8E9005398}" srcOrd="6" destOrd="0" parTransId="{B94B3C80-0998-4DAC-BEA4-4318A20FDFE8}" sibTransId="{4EDE4B8D-9F73-4180-ADA5-C03C06AF3C7F}"/>
    <dgm:cxn modelId="{5DB294F8-AAEA-46FB-B13B-ACAD37D49430}" type="presOf" srcId="{69912A8E-C799-488B-B5B7-EA18E5645FC1}" destId="{FA587262-2377-49A6-BA60-CC3AAC5752FD}" srcOrd="0" destOrd="0" presId="urn:microsoft.com/office/officeart/2005/8/layout/vList2"/>
    <dgm:cxn modelId="{4867AAF9-9A76-456D-AEEF-14E2F13897BE}" type="presOf" srcId="{101B5292-BF2E-4659-A571-91E5878B07F5}" destId="{B75BEBDB-3BED-4849-8889-445B316098A7}" srcOrd="0" destOrd="0" presId="urn:microsoft.com/office/officeart/2005/8/layout/vList2"/>
    <dgm:cxn modelId="{0E3EB5FD-1793-4D72-9510-18064BDC391A}" srcId="{AB959161-6765-48E1-A77F-159C46FCBAB6}" destId="{5DA1C694-1519-438E-8884-181AF8C9E31D}" srcOrd="2" destOrd="0" parTransId="{2025DAF2-B1DE-458B-B8A7-2B630BCD904A}" sibTransId="{D1E8B2A0-A70D-4113-88CE-1DEA8B2BF20E}"/>
    <dgm:cxn modelId="{1C39F172-957B-46AB-A964-B2A13C2C59B4}" type="presParOf" srcId="{8A5F1C96-0791-4FCB-A758-661A9C20E1C0}" destId="{4A11D695-BB75-40AC-9772-00B1A3DA55B0}" srcOrd="0" destOrd="0" presId="urn:microsoft.com/office/officeart/2005/8/layout/vList2"/>
    <dgm:cxn modelId="{597BC4A0-2290-4DDD-A493-C8349F21FCA2}" type="presParOf" srcId="{8A5F1C96-0791-4FCB-A758-661A9C20E1C0}" destId="{ACEE9D77-AFB9-4AFF-81B4-9984A191546E}" srcOrd="1" destOrd="0" presId="urn:microsoft.com/office/officeart/2005/8/layout/vList2"/>
    <dgm:cxn modelId="{5C8BBCC6-B204-42EC-B3CC-9799FBDC16F9}" type="presParOf" srcId="{8A5F1C96-0791-4FCB-A758-661A9C20E1C0}" destId="{E8617AB7-99A5-4BA6-A65F-ED0288A9D333}" srcOrd="2" destOrd="0" presId="urn:microsoft.com/office/officeart/2005/8/layout/vList2"/>
    <dgm:cxn modelId="{9A6EFB33-22DC-4037-ADD6-DAC8042B8A07}" type="presParOf" srcId="{8A5F1C96-0791-4FCB-A758-661A9C20E1C0}" destId="{BBCAE5AB-8A8C-4DCC-987C-0E274591970C}" srcOrd="3" destOrd="0" presId="urn:microsoft.com/office/officeart/2005/8/layout/vList2"/>
    <dgm:cxn modelId="{F853C634-1405-486D-A4EF-1FBD5B55191C}" type="presParOf" srcId="{8A5F1C96-0791-4FCB-A758-661A9C20E1C0}" destId="{E40FBA17-F461-42C6-A70A-F81FA2E5123C}" srcOrd="4" destOrd="0" presId="urn:microsoft.com/office/officeart/2005/8/layout/vList2"/>
    <dgm:cxn modelId="{867BAF6A-8FD2-435F-811E-DE382306B136}" type="presParOf" srcId="{8A5F1C96-0791-4FCB-A758-661A9C20E1C0}" destId="{6DA78B7F-8DA0-4763-BD71-04A1A049AA98}" srcOrd="5" destOrd="0" presId="urn:microsoft.com/office/officeart/2005/8/layout/vList2"/>
    <dgm:cxn modelId="{52F59D9A-1D70-4929-B03D-740D24249BBF}" type="presParOf" srcId="{8A5F1C96-0791-4FCB-A758-661A9C20E1C0}" destId="{B75BEBDB-3BED-4849-8889-445B316098A7}" srcOrd="6" destOrd="0" presId="urn:microsoft.com/office/officeart/2005/8/layout/vList2"/>
    <dgm:cxn modelId="{A61BCFDE-8AB6-4B2F-B4D0-0431C2246307}" type="presParOf" srcId="{8A5F1C96-0791-4FCB-A758-661A9C20E1C0}" destId="{A5414BCD-3F26-4405-AA10-487BA3BDBAF7}" srcOrd="7" destOrd="0" presId="urn:microsoft.com/office/officeart/2005/8/layout/vList2"/>
    <dgm:cxn modelId="{4CFF6994-DA87-4AE0-BE68-7EC4EDC959DC}" type="presParOf" srcId="{8A5F1C96-0791-4FCB-A758-661A9C20E1C0}" destId="{FA587262-2377-49A6-BA60-CC3AAC5752FD}" srcOrd="8" destOrd="0" presId="urn:microsoft.com/office/officeart/2005/8/layout/vList2"/>
    <dgm:cxn modelId="{EE3774A1-5C15-4C3F-A15C-2FD745B63220}" type="presParOf" srcId="{8A5F1C96-0791-4FCB-A758-661A9C20E1C0}" destId="{D850F650-15E1-4D6B-B3BC-55E42533443C}" srcOrd="9" destOrd="0" presId="urn:microsoft.com/office/officeart/2005/8/layout/vList2"/>
    <dgm:cxn modelId="{F54F50D8-7CD8-4003-AD11-3591DEDA9C23}" type="presParOf" srcId="{8A5F1C96-0791-4FCB-A758-661A9C20E1C0}" destId="{3F910615-824C-4D03-860B-FEACF06F219A}" srcOrd="10" destOrd="0" presId="urn:microsoft.com/office/officeart/2005/8/layout/vList2"/>
    <dgm:cxn modelId="{8EDC8B21-B606-4DC9-A8CA-9373ED6A9E69}" type="presParOf" srcId="{8A5F1C96-0791-4FCB-A758-661A9C20E1C0}" destId="{39A7EAE9-8B17-4E7F-B784-E76A339BB9E0}" srcOrd="11" destOrd="0" presId="urn:microsoft.com/office/officeart/2005/8/layout/vList2"/>
    <dgm:cxn modelId="{A288BDEF-6B45-4E0F-A277-0FB627D3CE36}" type="presParOf" srcId="{8A5F1C96-0791-4FCB-A758-661A9C20E1C0}" destId="{9F43359B-6F08-4A44-8178-3B1C4E2D7D50}" srcOrd="12" destOrd="0" presId="urn:microsoft.com/office/officeart/2005/8/layout/vList2"/>
    <dgm:cxn modelId="{132A94F0-8122-4AB8-B990-649EAAA06A81}" type="presParOf" srcId="{8A5F1C96-0791-4FCB-A758-661A9C20E1C0}" destId="{EDD4A6A2-5E1D-4AF8-9F56-F3B703BD96E6}" srcOrd="13" destOrd="0" presId="urn:microsoft.com/office/officeart/2005/8/layout/vList2"/>
    <dgm:cxn modelId="{30BC8CE9-FB62-4357-B7D0-B08CA14369CA}" type="presParOf" srcId="{8A5F1C96-0791-4FCB-A758-661A9C20E1C0}" destId="{303CBE9C-07E3-4F55-8AF7-CC32B3F6B88C}"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3A8B2D-9240-44FB-8B21-3BBAE766501F}">
      <dsp:nvSpPr>
        <dsp:cNvPr id="0" name=""/>
        <dsp:cNvSpPr/>
      </dsp:nvSpPr>
      <dsp:spPr>
        <a:xfrm>
          <a:off x="0" y="446"/>
          <a:ext cx="8987404" cy="10437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F72C30-37FA-4844-BD79-7735E4EEDC3D}">
      <dsp:nvSpPr>
        <dsp:cNvPr id="0" name=""/>
        <dsp:cNvSpPr/>
      </dsp:nvSpPr>
      <dsp:spPr>
        <a:xfrm>
          <a:off x="315727" y="235284"/>
          <a:ext cx="574050" cy="5740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CA90618-F08D-4864-A8C1-123852A0FFE9}">
      <dsp:nvSpPr>
        <dsp:cNvPr id="0" name=""/>
        <dsp:cNvSpPr/>
      </dsp:nvSpPr>
      <dsp:spPr>
        <a:xfrm>
          <a:off x="1205506" y="446"/>
          <a:ext cx="7781897" cy="1043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61" tIns="110461" rIns="110461" bIns="110461" numCol="1" spcCol="1270" anchor="ctr" anchorCtr="0">
          <a:noAutofit/>
        </a:bodyPr>
        <a:lstStyle/>
        <a:p>
          <a:pPr marL="0" lvl="0" indent="0" algn="l" defTabSz="1111250">
            <a:lnSpc>
              <a:spcPct val="100000"/>
            </a:lnSpc>
            <a:spcBef>
              <a:spcPct val="0"/>
            </a:spcBef>
            <a:spcAft>
              <a:spcPct val="35000"/>
            </a:spcAft>
            <a:buNone/>
          </a:pPr>
          <a:r>
            <a:rPr lang="en-IE" sz="2500" b="1" u="sng" kern="1200"/>
            <a:t>Lost Property</a:t>
          </a:r>
          <a:endParaRPr lang="en-US" sz="2500" kern="1200"/>
        </a:p>
      </dsp:txBody>
      <dsp:txXfrm>
        <a:off x="1205506" y="446"/>
        <a:ext cx="7781897" cy="1043728"/>
      </dsp:txXfrm>
    </dsp:sp>
    <dsp:sp modelId="{0C30B1FA-FB7D-4219-B46C-74A99168C1F8}">
      <dsp:nvSpPr>
        <dsp:cNvPr id="0" name=""/>
        <dsp:cNvSpPr/>
      </dsp:nvSpPr>
      <dsp:spPr>
        <a:xfrm>
          <a:off x="0" y="1305106"/>
          <a:ext cx="8987404" cy="10437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2AC56F-7FDF-488B-A435-4AF6DF00731F}">
      <dsp:nvSpPr>
        <dsp:cNvPr id="0" name=""/>
        <dsp:cNvSpPr/>
      </dsp:nvSpPr>
      <dsp:spPr>
        <a:xfrm>
          <a:off x="315727" y="1539945"/>
          <a:ext cx="574050" cy="5740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2E0CF12-AADA-4AF0-9DA0-BD3E3F67C718}">
      <dsp:nvSpPr>
        <dsp:cNvPr id="0" name=""/>
        <dsp:cNvSpPr/>
      </dsp:nvSpPr>
      <dsp:spPr>
        <a:xfrm>
          <a:off x="1205506" y="1305106"/>
          <a:ext cx="7781897" cy="1043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61" tIns="110461" rIns="110461" bIns="110461" numCol="1" spcCol="1270" anchor="ctr" anchorCtr="0">
          <a:noAutofit/>
        </a:bodyPr>
        <a:lstStyle/>
        <a:p>
          <a:pPr marL="0" lvl="0" indent="0" algn="l" defTabSz="1111250">
            <a:lnSpc>
              <a:spcPct val="100000"/>
            </a:lnSpc>
            <a:spcBef>
              <a:spcPct val="0"/>
            </a:spcBef>
            <a:spcAft>
              <a:spcPct val="35000"/>
            </a:spcAft>
            <a:buNone/>
          </a:pPr>
          <a:r>
            <a:rPr lang="en-IE" sz="2500" kern="1200"/>
            <a:t>All items of clothing and belongings should be clearly labelled.</a:t>
          </a:r>
          <a:endParaRPr lang="en-US" sz="2500" kern="1200"/>
        </a:p>
      </dsp:txBody>
      <dsp:txXfrm>
        <a:off x="1205506" y="1305106"/>
        <a:ext cx="7781897" cy="1043728"/>
      </dsp:txXfrm>
    </dsp:sp>
    <dsp:sp modelId="{45B8D548-2DDE-4AF5-B8B0-F51D11CA3ACD}">
      <dsp:nvSpPr>
        <dsp:cNvPr id="0" name=""/>
        <dsp:cNvSpPr/>
      </dsp:nvSpPr>
      <dsp:spPr>
        <a:xfrm>
          <a:off x="0" y="2609766"/>
          <a:ext cx="8987404" cy="10437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2EC91D-09AC-4878-91B7-77BE04D4E460}">
      <dsp:nvSpPr>
        <dsp:cNvPr id="0" name=""/>
        <dsp:cNvSpPr/>
      </dsp:nvSpPr>
      <dsp:spPr>
        <a:xfrm>
          <a:off x="315727" y="2844605"/>
          <a:ext cx="574050" cy="5740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E5CC5F4-7A3B-4CBA-88F2-678411B64D7D}">
      <dsp:nvSpPr>
        <dsp:cNvPr id="0" name=""/>
        <dsp:cNvSpPr/>
      </dsp:nvSpPr>
      <dsp:spPr>
        <a:xfrm>
          <a:off x="1205506" y="2609766"/>
          <a:ext cx="7781897" cy="10437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61" tIns="110461" rIns="110461" bIns="110461" numCol="1" spcCol="1270" anchor="ctr" anchorCtr="0">
          <a:noAutofit/>
        </a:bodyPr>
        <a:lstStyle/>
        <a:p>
          <a:pPr marL="0" lvl="0" indent="0" algn="l" defTabSz="1111250">
            <a:lnSpc>
              <a:spcPct val="100000"/>
            </a:lnSpc>
            <a:spcBef>
              <a:spcPct val="0"/>
            </a:spcBef>
            <a:spcAft>
              <a:spcPct val="35000"/>
            </a:spcAft>
            <a:buNone/>
          </a:pPr>
          <a:r>
            <a:rPr lang="en-IE" sz="2500" kern="1200"/>
            <a:t>If property is lost or mislaid, the student should contact Aiden or Brendan. </a:t>
          </a:r>
          <a:endParaRPr lang="en-US" sz="2500" kern="1200"/>
        </a:p>
      </dsp:txBody>
      <dsp:txXfrm>
        <a:off x="1205506" y="2609766"/>
        <a:ext cx="7781897" cy="10437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20DEFD-95BF-4FBF-BBD1-3EF324831ECA}">
      <dsp:nvSpPr>
        <dsp:cNvPr id="0" name=""/>
        <dsp:cNvSpPr/>
      </dsp:nvSpPr>
      <dsp:spPr>
        <a:xfrm>
          <a:off x="0" y="113535"/>
          <a:ext cx="10722169" cy="676260"/>
        </a:xfrm>
        <a:prstGeom prst="round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IE" sz="1700" kern="1200"/>
            <a:t>In order to create a classroom environment which is conducive to learning and development, the following rules apply in the classroom: </a:t>
          </a:r>
          <a:endParaRPr lang="en-US" sz="1700" kern="1200"/>
        </a:p>
      </dsp:txBody>
      <dsp:txXfrm>
        <a:off x="33012" y="146547"/>
        <a:ext cx="10656145" cy="610236"/>
      </dsp:txXfrm>
    </dsp:sp>
    <dsp:sp modelId="{0371E0C8-A592-4F95-BC46-541B332846FA}">
      <dsp:nvSpPr>
        <dsp:cNvPr id="0" name=""/>
        <dsp:cNvSpPr/>
      </dsp:nvSpPr>
      <dsp:spPr>
        <a:xfrm>
          <a:off x="0" y="838755"/>
          <a:ext cx="10722169" cy="676260"/>
        </a:xfrm>
        <a:prstGeom prst="round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IE" sz="1700" kern="1200"/>
            <a:t>The authority of the teacher in the classroom must be respected at all times. </a:t>
          </a:r>
          <a:endParaRPr lang="en-US" sz="1700" kern="1200"/>
        </a:p>
      </dsp:txBody>
      <dsp:txXfrm>
        <a:off x="33012" y="871767"/>
        <a:ext cx="10656145" cy="610236"/>
      </dsp:txXfrm>
    </dsp:sp>
    <dsp:sp modelId="{6C5FBB30-2F35-4706-881C-CD46BB4B9D3C}">
      <dsp:nvSpPr>
        <dsp:cNvPr id="0" name=""/>
        <dsp:cNvSpPr/>
      </dsp:nvSpPr>
      <dsp:spPr>
        <a:xfrm>
          <a:off x="0" y="1563975"/>
          <a:ext cx="10722169" cy="676260"/>
        </a:xfrm>
        <a:prstGeom prst="round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IE" sz="1700" kern="1200"/>
            <a:t>Students must be on time for each class and have all materials required for class. Borrowing of books or other materials is prohibited. </a:t>
          </a:r>
          <a:endParaRPr lang="en-US" sz="1700" kern="1200"/>
        </a:p>
      </dsp:txBody>
      <dsp:txXfrm>
        <a:off x="33012" y="1596987"/>
        <a:ext cx="10656145" cy="610236"/>
      </dsp:txXfrm>
    </dsp:sp>
    <dsp:sp modelId="{9102B39C-3A8E-41B0-A274-268A48EE7277}">
      <dsp:nvSpPr>
        <dsp:cNvPr id="0" name=""/>
        <dsp:cNvSpPr/>
      </dsp:nvSpPr>
      <dsp:spPr>
        <a:xfrm>
          <a:off x="0" y="2289195"/>
          <a:ext cx="10722169" cy="676260"/>
        </a:xfrm>
        <a:prstGeom prst="round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IE" sz="1700" kern="1200"/>
            <a:t>Students must respect the right of their fellow students to work without hindrance or distraction. Disruptive or inappropriate behaviour is not permitted in the classroom.  </a:t>
          </a:r>
          <a:endParaRPr lang="en-US" sz="1700" kern="1200"/>
        </a:p>
      </dsp:txBody>
      <dsp:txXfrm>
        <a:off x="33012" y="2322207"/>
        <a:ext cx="10656145" cy="610236"/>
      </dsp:txXfrm>
    </dsp:sp>
    <dsp:sp modelId="{2BA1D3AA-8E1C-44C6-8F77-5F7019562236}">
      <dsp:nvSpPr>
        <dsp:cNvPr id="0" name=""/>
        <dsp:cNvSpPr/>
      </dsp:nvSpPr>
      <dsp:spPr>
        <a:xfrm>
          <a:off x="0" y="3014415"/>
          <a:ext cx="10722169" cy="676260"/>
        </a:xfrm>
        <a:prstGeom prst="round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IE" sz="1700" kern="1200"/>
            <a:t>An immediate apology is required for an offence caused to teacher or students in the classroom. </a:t>
          </a:r>
          <a:endParaRPr lang="en-US" sz="1700" kern="1200"/>
        </a:p>
      </dsp:txBody>
      <dsp:txXfrm>
        <a:off x="33012" y="3047427"/>
        <a:ext cx="10656145" cy="610236"/>
      </dsp:txXfrm>
    </dsp:sp>
    <dsp:sp modelId="{6695A772-A97F-4FB7-9764-FB860240C603}">
      <dsp:nvSpPr>
        <dsp:cNvPr id="0" name=""/>
        <dsp:cNvSpPr/>
      </dsp:nvSpPr>
      <dsp:spPr>
        <a:xfrm>
          <a:off x="0" y="3739635"/>
          <a:ext cx="10722169" cy="676260"/>
        </a:xfrm>
        <a:prstGeom prst="roundRect">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IE" sz="1700" kern="1200"/>
            <a:t>To answer a question or seek the attention of the teacher a student must raise a hand and wait for permission to speak.</a:t>
          </a:r>
          <a:endParaRPr lang="en-US" sz="1700" kern="1200"/>
        </a:p>
      </dsp:txBody>
      <dsp:txXfrm>
        <a:off x="33012" y="3772647"/>
        <a:ext cx="10656145" cy="6102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11D695-BB75-40AC-9772-00B1A3DA55B0}">
      <dsp:nvSpPr>
        <dsp:cNvPr id="0" name=""/>
        <dsp:cNvSpPr/>
      </dsp:nvSpPr>
      <dsp:spPr>
        <a:xfrm>
          <a:off x="0" y="8555"/>
          <a:ext cx="11519646" cy="767332"/>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IE" sz="1400" kern="1200">
              <a:solidFill>
                <a:srgbClr val="FFFFFF"/>
              </a:solidFill>
              <a:ea typeface="+mn-ea"/>
              <a:cs typeface="+mn-cs"/>
            </a:rPr>
            <a:t>Students must leave the classroom in an orderly manner when class is dismissed. </a:t>
          </a:r>
          <a:endParaRPr lang="en-US" sz="1400" kern="1200">
            <a:solidFill>
              <a:srgbClr val="FFFFFF"/>
            </a:solidFill>
            <a:ea typeface="+mn-ea"/>
            <a:cs typeface="+mn-cs"/>
          </a:endParaRPr>
        </a:p>
      </dsp:txBody>
      <dsp:txXfrm>
        <a:off x="37458" y="46013"/>
        <a:ext cx="11444730" cy="692416"/>
      </dsp:txXfrm>
    </dsp:sp>
    <dsp:sp modelId="{E8617AB7-99A5-4BA6-A65F-ED0288A9D333}">
      <dsp:nvSpPr>
        <dsp:cNvPr id="0" name=""/>
        <dsp:cNvSpPr/>
      </dsp:nvSpPr>
      <dsp:spPr>
        <a:xfrm>
          <a:off x="0" y="816208"/>
          <a:ext cx="11519646" cy="767332"/>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IE" sz="1400" kern="1200">
              <a:solidFill>
                <a:srgbClr val="FFFFFF"/>
              </a:solidFill>
              <a:ea typeface="+mn-ea"/>
              <a:cs typeface="+mn-cs"/>
            </a:rPr>
            <a:t>Written permission from a teacher, Year Head, Deputy Principal or Principal, is essential when a student is absent for a class or part of a class period. </a:t>
          </a:r>
          <a:endParaRPr lang="en-US" sz="1400" kern="1200">
            <a:solidFill>
              <a:srgbClr val="FFFFFF"/>
            </a:solidFill>
            <a:ea typeface="+mn-ea"/>
            <a:cs typeface="+mn-cs"/>
          </a:endParaRPr>
        </a:p>
      </dsp:txBody>
      <dsp:txXfrm>
        <a:off x="37458" y="853666"/>
        <a:ext cx="11444730" cy="692416"/>
      </dsp:txXfrm>
    </dsp:sp>
    <dsp:sp modelId="{E40FBA17-F461-42C6-A70A-F81FA2E5123C}">
      <dsp:nvSpPr>
        <dsp:cNvPr id="0" name=""/>
        <dsp:cNvSpPr/>
      </dsp:nvSpPr>
      <dsp:spPr>
        <a:xfrm>
          <a:off x="0" y="1623860"/>
          <a:ext cx="11519646" cy="767332"/>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IE" sz="1400" kern="1200">
              <a:solidFill>
                <a:srgbClr val="FFFFFF"/>
              </a:solidFill>
              <a:ea typeface="+mn-ea"/>
              <a:cs typeface="+mn-cs"/>
            </a:rPr>
            <a:t>The school uniform as stated in the School Journal must be worn at all times during the school day or when engaged in school activities. </a:t>
          </a:r>
          <a:endParaRPr lang="en-US" sz="1400" kern="1200">
            <a:solidFill>
              <a:srgbClr val="FFFFFF"/>
            </a:solidFill>
            <a:ea typeface="+mn-ea"/>
            <a:cs typeface="+mn-cs"/>
          </a:endParaRPr>
        </a:p>
      </dsp:txBody>
      <dsp:txXfrm>
        <a:off x="37458" y="1661318"/>
        <a:ext cx="11444730" cy="692416"/>
      </dsp:txXfrm>
    </dsp:sp>
    <dsp:sp modelId="{B75BEBDB-3BED-4849-8889-445B316098A7}">
      <dsp:nvSpPr>
        <dsp:cNvPr id="0" name=""/>
        <dsp:cNvSpPr/>
      </dsp:nvSpPr>
      <dsp:spPr>
        <a:xfrm>
          <a:off x="0" y="2431513"/>
          <a:ext cx="11519646" cy="767332"/>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IE" sz="1400" kern="1200">
              <a:solidFill>
                <a:srgbClr val="FFFFFF"/>
              </a:solidFill>
              <a:ea typeface="+mn-ea"/>
              <a:cs typeface="+mn-cs"/>
            </a:rPr>
            <a:t>A high standard of neatness and personal hygiene is expected of all students. </a:t>
          </a:r>
          <a:endParaRPr lang="en-US" sz="1400" kern="1200">
            <a:solidFill>
              <a:srgbClr val="FFFFFF"/>
            </a:solidFill>
            <a:ea typeface="+mn-ea"/>
            <a:cs typeface="+mn-cs"/>
          </a:endParaRPr>
        </a:p>
      </dsp:txBody>
      <dsp:txXfrm>
        <a:off x="37458" y="2468971"/>
        <a:ext cx="11444730" cy="692416"/>
      </dsp:txXfrm>
    </dsp:sp>
    <dsp:sp modelId="{FA587262-2377-49A6-BA60-CC3AAC5752FD}">
      <dsp:nvSpPr>
        <dsp:cNvPr id="0" name=""/>
        <dsp:cNvSpPr/>
      </dsp:nvSpPr>
      <dsp:spPr>
        <a:xfrm>
          <a:off x="0" y="3239165"/>
          <a:ext cx="11519646" cy="767332"/>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IE" sz="1400" kern="1200">
              <a:solidFill>
                <a:srgbClr val="FFFFFF"/>
              </a:solidFill>
              <a:ea typeface="+mn-ea"/>
              <a:cs typeface="+mn-cs"/>
            </a:rPr>
            <a:t>Mobile phones are not permitted in the school. If found they will be confiscated and returned to the parent/guardian of the student on Friday after school. </a:t>
          </a:r>
          <a:endParaRPr lang="en-US" sz="1400" kern="1200">
            <a:solidFill>
              <a:srgbClr val="FFFFFF"/>
            </a:solidFill>
            <a:ea typeface="+mn-ea"/>
            <a:cs typeface="+mn-cs"/>
          </a:endParaRPr>
        </a:p>
      </dsp:txBody>
      <dsp:txXfrm>
        <a:off x="37458" y="3276623"/>
        <a:ext cx="11444730" cy="692416"/>
      </dsp:txXfrm>
    </dsp:sp>
    <dsp:sp modelId="{3F910615-824C-4D03-860B-FEACF06F219A}">
      <dsp:nvSpPr>
        <dsp:cNvPr id="0" name=""/>
        <dsp:cNvSpPr/>
      </dsp:nvSpPr>
      <dsp:spPr>
        <a:xfrm>
          <a:off x="0" y="4046818"/>
          <a:ext cx="11519646" cy="767332"/>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IE" sz="1400" kern="1200">
              <a:solidFill>
                <a:srgbClr val="FFFFFF"/>
              </a:solidFill>
              <a:ea typeface="+mn-ea"/>
              <a:cs typeface="+mn-cs"/>
            </a:rPr>
            <a:t>Interference of any kind with another person’s property, including school property, is a serious breach of the school’s code of Conduct. Students or their parents/guardians may be required by the school to pay for the repair or replacement of property damaged by students. </a:t>
          </a:r>
          <a:endParaRPr lang="en-US" sz="1400" kern="1200">
            <a:solidFill>
              <a:srgbClr val="FFFFFF"/>
            </a:solidFill>
            <a:ea typeface="+mn-ea"/>
            <a:cs typeface="+mn-cs"/>
          </a:endParaRPr>
        </a:p>
      </dsp:txBody>
      <dsp:txXfrm>
        <a:off x="37458" y="4084276"/>
        <a:ext cx="11444730" cy="692416"/>
      </dsp:txXfrm>
    </dsp:sp>
    <dsp:sp modelId="{9F43359B-6F08-4A44-8178-3B1C4E2D7D50}">
      <dsp:nvSpPr>
        <dsp:cNvPr id="0" name=""/>
        <dsp:cNvSpPr/>
      </dsp:nvSpPr>
      <dsp:spPr>
        <a:xfrm>
          <a:off x="0" y="4854471"/>
          <a:ext cx="11519646" cy="767332"/>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IE" sz="1400" kern="1200">
              <a:solidFill>
                <a:srgbClr val="FFFFFF"/>
              </a:solidFill>
              <a:ea typeface="+mn-ea"/>
              <a:cs typeface="+mn-cs"/>
            </a:rPr>
            <a:t>Items which are dangerous, inappropriate or a cause of distraction, are not permitted in the school and may be confiscated. </a:t>
          </a:r>
          <a:endParaRPr lang="en-US" sz="1400" kern="1200">
            <a:solidFill>
              <a:srgbClr val="FFFFFF"/>
            </a:solidFill>
            <a:ea typeface="+mn-ea"/>
            <a:cs typeface="+mn-cs"/>
          </a:endParaRPr>
        </a:p>
      </dsp:txBody>
      <dsp:txXfrm>
        <a:off x="37458" y="4891929"/>
        <a:ext cx="11444730" cy="692416"/>
      </dsp:txXfrm>
    </dsp:sp>
    <dsp:sp modelId="{303CBE9C-07E3-4F55-8AF7-CC32B3F6B88C}">
      <dsp:nvSpPr>
        <dsp:cNvPr id="0" name=""/>
        <dsp:cNvSpPr/>
      </dsp:nvSpPr>
      <dsp:spPr>
        <a:xfrm>
          <a:off x="0" y="5662123"/>
          <a:ext cx="11519646" cy="767332"/>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IE" sz="1400" kern="1200">
              <a:solidFill>
                <a:srgbClr val="FFFFFF"/>
              </a:solidFill>
              <a:ea typeface="+mn-ea"/>
              <a:cs typeface="+mn-cs"/>
            </a:rPr>
            <a:t>Chewing gum is strictly prohibited throughout the school and grounds of the school. </a:t>
          </a:r>
          <a:endParaRPr lang="en-US" sz="1400" kern="1200">
            <a:solidFill>
              <a:srgbClr val="FFFFFF"/>
            </a:solidFill>
            <a:ea typeface="+mn-ea"/>
            <a:cs typeface="+mn-cs"/>
          </a:endParaRPr>
        </a:p>
      </dsp:txBody>
      <dsp:txXfrm>
        <a:off x="37458" y="5699581"/>
        <a:ext cx="11444730" cy="69241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923F103-BC34-4FE4-A40E-EDDEECFDA5D0}" type="datetimeFigureOut">
              <a:rPr lang="en-US" smtClean="0"/>
              <a:pPr/>
              <a:t>10/3/2025</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188100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E451C3-0FF4-47C4-B829-773ADF60F88C}"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82632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E451C3-0FF4-47C4-B829-773ADF60F88C}"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353907649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2BE451C3-0FF4-47C4-B829-773ADF60F88C}" type="datetimeFigureOut">
              <a:rPr lang="en-US" smtClean="0"/>
              <a:t>10/3/2025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35260401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2BE451C3-0FF4-47C4-B829-773ADF60F88C}" type="datetimeFigureOut">
              <a:rPr lang="en-US" smtClean="0"/>
              <a:t>10/3/2025</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400754651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2BE451C3-0FF4-47C4-B829-773ADF60F88C}" type="datetimeFigureOut">
              <a:rPr lang="en-US" smtClean="0"/>
              <a:t>10/3/2025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594102839"/>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86D93-FCAC-47E0-A2EE-787E62CA814C}"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789471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A879A6-0FD0-4734-A311-86BFCA472E6E}"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16256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C9CA7B-DFD4-44B5-8C60-D14B8CD1FB59}"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600069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10/3/2025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329832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DB8791-F1B0-41E7-B7FD-A781E65C4266}" type="datetimeFigureOut">
              <a:rPr lang="en-US" smtClean="0"/>
              <a:t>10/3/2025</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216957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DD63B2-E120-4ED8-B27B-C685F510A5FE}" type="datetimeFigureOut">
              <a:rPr lang="en-US" smtClean="0"/>
              <a:t>10/3/2025</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915378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A18ACC-A947-437B-A130-35BD54FDF1E9}" type="datetimeFigureOut">
              <a:rPr lang="en-US" smtClean="0"/>
              <a:t>10/3/2025</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083659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10/3/2025</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IE"/>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121272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t>10/3/2025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538893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t>10/3/2025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239091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IE"/>
            </a:p>
          </p:txBody>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IE"/>
            </a:p>
          </p:txBody>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IE"/>
            </a:p>
          </p:txBody>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IE"/>
            </a:p>
          </p:txBody>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IE"/>
            </a:p>
          </p:txBody>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IE"/>
            </a:p>
          </p:txBody>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IE"/>
            </a:p>
          </p:txBody>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IE"/>
            </a:p>
          </p:txBody>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IE"/>
            </a:p>
          </p:txBody>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IE"/>
            </a:p>
          </p:txBody>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IE"/>
            </a:p>
          </p:txBody>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IE"/>
            </a:p>
          </p:txBody>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IE"/>
            </a:p>
          </p:txBody>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IE"/>
            </a:p>
          </p:txBody>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IE"/>
            </a:p>
          </p:txBody>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IE"/>
            </a:p>
          </p:txBody>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IE"/>
            </a:p>
          </p:txBody>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IE"/>
            </a:p>
          </p:txBody>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IE"/>
            </a:p>
          </p:txBody>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IE"/>
            </a:p>
          </p:txBody>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IE"/>
            </a:p>
          </p:txBody>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IE"/>
            </a:p>
          </p:txBody>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IE"/>
            </a:p>
          </p:txBody>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IE"/>
            </a:p>
          </p:txBody>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2BE451C3-0FF4-47C4-B829-773ADF60F88C}" type="datetimeFigureOut">
              <a:rPr lang="en-US" smtClean="0"/>
              <a:t>10/3/2025</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659251778"/>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Lst>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hyperlink" Target="mailto:Tracey.kenny@stlouiscs.com"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hyperlink" Target="http://www.stlouiscs.com"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stlouiscs.com"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mailto:grahame.cleary@stlouiscs.com" TargetMode="External"/><Relationship Id="rId2" Type="http://schemas.openxmlformats.org/officeDocument/2006/relationships/hyperlink" Target="mailto:regina.anderson@stlouiscs.com" TargetMode="External"/><Relationship Id="rId1" Type="http://schemas.openxmlformats.org/officeDocument/2006/relationships/slideLayout" Target="../slideLayouts/slideLayout7.xml"/><Relationship Id="rId5" Type="http://schemas.openxmlformats.org/officeDocument/2006/relationships/hyperlink" Target="mailto:yvonne.corley@stlouiscs.com" TargetMode="External"/><Relationship Id="rId4" Type="http://schemas.openxmlformats.org/officeDocument/2006/relationships/hyperlink" Target="mailto:imelda.reilly@stlouiscs.com"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2782" y="299067"/>
            <a:ext cx="9704509" cy="3785652"/>
          </a:xfrm>
          <a:prstGeom prst="rect">
            <a:avLst/>
          </a:prstGeom>
          <a:noFill/>
        </p:spPr>
        <p:txBody>
          <a:bodyPr wrap="square" lIns="91440" tIns="45720" rIns="91440" bIns="45720" rtlCol="0" anchor="t">
            <a:spAutoFit/>
          </a:bodyPr>
          <a:lstStyle/>
          <a:p>
            <a:pPr algn="ctr"/>
            <a:r>
              <a:rPr lang="en-IE" sz="4000"/>
              <a:t>      </a:t>
            </a:r>
            <a:r>
              <a:rPr lang="en-IE" sz="4000" b="1">
                <a:solidFill>
                  <a:schemeClr val="accent4"/>
                </a:solidFill>
              </a:rPr>
              <a:t>St. Louis Community School</a:t>
            </a:r>
            <a:r>
              <a:rPr lang="en-IE" sz="4000"/>
              <a:t> </a:t>
            </a:r>
            <a:endParaRPr lang="en-US"/>
          </a:p>
          <a:p>
            <a:pPr algn="ctr"/>
            <a:r>
              <a:rPr lang="en-IE" sz="4000"/>
              <a:t>      </a:t>
            </a:r>
            <a:endParaRPr lang="en-IE"/>
          </a:p>
          <a:p>
            <a:pPr algn="ctr"/>
            <a:r>
              <a:rPr lang="en-IE" sz="4000">
                <a:solidFill>
                  <a:schemeClr val="accent4"/>
                </a:solidFill>
              </a:rPr>
              <a:t>Parent’s eBook for Incoming </a:t>
            </a:r>
          </a:p>
          <a:p>
            <a:pPr algn="ctr"/>
            <a:r>
              <a:rPr lang="en-IE" sz="4000">
                <a:solidFill>
                  <a:schemeClr val="accent4"/>
                </a:solidFill>
              </a:rPr>
              <a:t>1st Year Students.</a:t>
            </a:r>
            <a:endParaRPr lang="en-IE">
              <a:solidFill>
                <a:schemeClr val="accent4"/>
              </a:solidFill>
            </a:endParaRPr>
          </a:p>
          <a:p>
            <a:pPr algn="ctr"/>
            <a:endParaRPr lang="en-IE" sz="4000"/>
          </a:p>
          <a:p>
            <a:pPr algn="ctr"/>
            <a:endParaRPr lang="en-IE" sz="400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5799" y="3077574"/>
            <a:ext cx="9137119" cy="3780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3202" y="841023"/>
            <a:ext cx="623455" cy="81049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002" y="796234"/>
            <a:ext cx="623455" cy="810491"/>
          </a:xfrm>
          <a:prstGeom prst="rect">
            <a:avLst/>
          </a:prstGeom>
        </p:spPr>
      </p:pic>
    </p:spTree>
    <p:extLst>
      <p:ext uri="{BB962C8B-B14F-4D97-AF65-F5344CB8AC3E}">
        <p14:creationId xmlns:p14="http://schemas.microsoft.com/office/powerpoint/2010/main" val="3348019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0352" y="538081"/>
            <a:ext cx="10705249" cy="6678751"/>
          </a:xfrm>
          <a:prstGeom prst="rect">
            <a:avLst/>
          </a:prstGeom>
          <a:noFill/>
        </p:spPr>
        <p:txBody>
          <a:bodyPr wrap="square" lIns="91440" tIns="45720" rIns="91440" bIns="45720" rtlCol="0" anchor="t">
            <a:spAutoFit/>
          </a:bodyPr>
          <a:lstStyle/>
          <a:p>
            <a:pPr algn="ctr"/>
            <a:endParaRPr lang="en-IE" sz="2800" b="1" u="sng">
              <a:solidFill>
                <a:schemeClr val="accent4"/>
              </a:solidFill>
            </a:endParaRPr>
          </a:p>
          <a:p>
            <a:pPr algn="ctr"/>
            <a:endParaRPr lang="en-IE" sz="2800" b="1" u="sng">
              <a:solidFill>
                <a:schemeClr val="accent4"/>
              </a:solidFill>
            </a:endParaRPr>
          </a:p>
          <a:p>
            <a:pPr algn="ctr"/>
            <a:endParaRPr lang="en-IE" sz="2800" b="1" u="sng">
              <a:solidFill>
                <a:schemeClr val="accent4"/>
              </a:solidFill>
              <a:ea typeface="+mn-lt"/>
              <a:cs typeface="+mn-lt"/>
            </a:endParaRPr>
          </a:p>
          <a:p>
            <a:pPr algn="ctr"/>
            <a:endParaRPr lang="en-IE" sz="2800" b="1" u="sng">
              <a:solidFill>
                <a:srgbClr val="728653"/>
              </a:solidFill>
              <a:ea typeface="+mn-lt"/>
              <a:cs typeface="+mn-lt"/>
            </a:endParaRPr>
          </a:p>
          <a:p>
            <a:endParaRPr lang="en-IE" sz="2800"/>
          </a:p>
          <a:p>
            <a:endParaRPr lang="en-IE"/>
          </a:p>
          <a:p>
            <a:endParaRPr lang="en-IE"/>
          </a:p>
          <a:p>
            <a:endParaRPr lang="en-IE"/>
          </a:p>
          <a:p>
            <a:endParaRPr lang="en-IE"/>
          </a:p>
          <a:p>
            <a:endParaRPr lang="en-IE"/>
          </a:p>
          <a:p>
            <a:endParaRPr lang="en-IE"/>
          </a:p>
          <a:p>
            <a:endParaRPr lang="en-IE"/>
          </a:p>
          <a:p>
            <a:endParaRPr lang="en-IE"/>
          </a:p>
          <a:p>
            <a:endParaRPr lang="en-IE"/>
          </a:p>
          <a:p>
            <a:endParaRPr lang="en-IE"/>
          </a:p>
          <a:p>
            <a:endParaRPr lang="en-IE"/>
          </a:p>
          <a:p>
            <a:endParaRPr lang="en-IE"/>
          </a:p>
          <a:p>
            <a:endParaRPr lang="en-IE"/>
          </a:p>
          <a:p>
            <a:endParaRPr lang="en-IE"/>
          </a:p>
          <a:p>
            <a:endParaRPr lang="en-IE"/>
          </a:p>
          <a:p>
            <a:endParaRPr lang="en-IE"/>
          </a:p>
        </p:txBody>
      </p:sp>
      <p:graphicFrame>
        <p:nvGraphicFramePr>
          <p:cNvPr id="3" name="Table 3">
            <a:extLst>
              <a:ext uri="{FF2B5EF4-FFF2-40B4-BE49-F238E27FC236}">
                <a16:creationId xmlns:a16="http://schemas.microsoft.com/office/drawing/2014/main" id="{792C16BD-2AC4-15F0-A7C8-60B359102F07}"/>
              </a:ext>
            </a:extLst>
          </p:cNvPr>
          <p:cNvGraphicFramePr>
            <a:graphicFrameLocks noGrp="1"/>
          </p:cNvGraphicFramePr>
          <p:nvPr>
            <p:extLst>
              <p:ext uri="{D42A27DB-BD31-4B8C-83A1-F6EECF244321}">
                <p14:modId xmlns:p14="http://schemas.microsoft.com/office/powerpoint/2010/main" val="3879265318"/>
              </p:ext>
            </p:extLst>
          </p:nvPr>
        </p:nvGraphicFramePr>
        <p:xfrm>
          <a:off x="1794387" y="647290"/>
          <a:ext cx="5629459" cy="6117171"/>
        </p:xfrm>
        <a:graphic>
          <a:graphicData uri="http://schemas.openxmlformats.org/drawingml/2006/table">
            <a:tbl>
              <a:tblPr firstRow="1" bandRow="1">
                <a:tableStyleId>{5C22544A-7EE6-4342-B048-85BDC9FD1C3A}</a:tableStyleId>
              </a:tblPr>
              <a:tblGrid>
                <a:gridCol w="2556387">
                  <a:extLst>
                    <a:ext uri="{9D8B030D-6E8A-4147-A177-3AD203B41FA5}">
                      <a16:colId xmlns:a16="http://schemas.microsoft.com/office/drawing/2014/main" val="2559749369"/>
                    </a:ext>
                  </a:extLst>
                </a:gridCol>
                <a:gridCol w="3073072">
                  <a:extLst>
                    <a:ext uri="{9D8B030D-6E8A-4147-A177-3AD203B41FA5}">
                      <a16:colId xmlns:a16="http://schemas.microsoft.com/office/drawing/2014/main" val="1794225497"/>
                    </a:ext>
                  </a:extLst>
                </a:gridCol>
              </a:tblGrid>
              <a:tr h="572109">
                <a:tc>
                  <a:txBody>
                    <a:bodyPr/>
                    <a:lstStyle/>
                    <a:p>
                      <a:r>
                        <a:rPr lang="en-US"/>
                        <a:t>Time</a:t>
                      </a:r>
                    </a:p>
                  </a:txBody>
                  <a:tcPr/>
                </a:tc>
                <a:tc>
                  <a:txBody>
                    <a:bodyPr/>
                    <a:lstStyle/>
                    <a:p>
                      <a:r>
                        <a:rPr lang="en-US"/>
                        <a:t>Class</a:t>
                      </a:r>
                    </a:p>
                  </a:txBody>
                  <a:tcPr/>
                </a:tc>
                <a:extLst>
                  <a:ext uri="{0D108BD9-81ED-4DB2-BD59-A6C34878D82A}">
                    <a16:rowId xmlns:a16="http://schemas.microsoft.com/office/drawing/2014/main" val="851108222"/>
                  </a:ext>
                </a:extLst>
              </a:tr>
              <a:tr h="733474">
                <a:tc>
                  <a:txBody>
                    <a:bodyPr/>
                    <a:lstStyle/>
                    <a:p>
                      <a:r>
                        <a:rPr lang="en-US" sz="2000" b="0"/>
                        <a:t>9.00 - 10.00am</a:t>
                      </a:r>
                    </a:p>
                  </a:txBody>
                  <a:tcPr/>
                </a:tc>
                <a:tc>
                  <a:txBody>
                    <a:bodyPr/>
                    <a:lstStyle/>
                    <a:p>
                      <a:r>
                        <a:rPr lang="en-US" sz="2000" b="0"/>
                        <a:t>Class 1</a:t>
                      </a:r>
                    </a:p>
                  </a:txBody>
                  <a:tcPr/>
                </a:tc>
                <a:extLst>
                  <a:ext uri="{0D108BD9-81ED-4DB2-BD59-A6C34878D82A}">
                    <a16:rowId xmlns:a16="http://schemas.microsoft.com/office/drawing/2014/main" val="986678858"/>
                  </a:ext>
                </a:extLst>
              </a:tr>
              <a:tr h="733474">
                <a:tc>
                  <a:txBody>
                    <a:bodyPr/>
                    <a:lstStyle/>
                    <a:p>
                      <a:r>
                        <a:rPr lang="en-US" sz="2000" b="0"/>
                        <a:t>10.00 - 11.00am</a:t>
                      </a:r>
                    </a:p>
                  </a:txBody>
                  <a:tcPr/>
                </a:tc>
                <a:tc>
                  <a:txBody>
                    <a:bodyPr/>
                    <a:lstStyle/>
                    <a:p>
                      <a:r>
                        <a:rPr lang="en-US" sz="2000" b="0"/>
                        <a:t>Class 2</a:t>
                      </a:r>
                    </a:p>
                  </a:txBody>
                  <a:tcPr/>
                </a:tc>
                <a:extLst>
                  <a:ext uri="{0D108BD9-81ED-4DB2-BD59-A6C34878D82A}">
                    <a16:rowId xmlns:a16="http://schemas.microsoft.com/office/drawing/2014/main" val="3195073890"/>
                  </a:ext>
                </a:extLst>
              </a:tr>
              <a:tr h="733474">
                <a:tc>
                  <a:txBody>
                    <a:bodyPr/>
                    <a:lstStyle/>
                    <a:p>
                      <a:r>
                        <a:rPr lang="en-US" sz="2000" b="0"/>
                        <a:t>11.00-11.20am</a:t>
                      </a:r>
                    </a:p>
                  </a:txBody>
                  <a:tcPr/>
                </a:tc>
                <a:tc>
                  <a:txBody>
                    <a:bodyPr/>
                    <a:lstStyle/>
                    <a:p>
                      <a:r>
                        <a:rPr lang="en-US" sz="2000" b="0"/>
                        <a:t>Break time</a:t>
                      </a:r>
                    </a:p>
                  </a:txBody>
                  <a:tcPr/>
                </a:tc>
                <a:extLst>
                  <a:ext uri="{0D108BD9-81ED-4DB2-BD59-A6C34878D82A}">
                    <a16:rowId xmlns:a16="http://schemas.microsoft.com/office/drawing/2014/main" val="3525986996"/>
                  </a:ext>
                </a:extLst>
              </a:tr>
              <a:tr h="733474">
                <a:tc>
                  <a:txBody>
                    <a:bodyPr/>
                    <a:lstStyle/>
                    <a:p>
                      <a:r>
                        <a:rPr lang="en-US" sz="2000" b="0"/>
                        <a:t>11.20 - 12.20pm</a:t>
                      </a:r>
                    </a:p>
                  </a:txBody>
                  <a:tcPr/>
                </a:tc>
                <a:tc>
                  <a:txBody>
                    <a:bodyPr/>
                    <a:lstStyle/>
                    <a:p>
                      <a:r>
                        <a:rPr lang="en-US" sz="2000" b="0"/>
                        <a:t>Class 3</a:t>
                      </a:r>
                    </a:p>
                  </a:txBody>
                  <a:tcPr/>
                </a:tc>
                <a:extLst>
                  <a:ext uri="{0D108BD9-81ED-4DB2-BD59-A6C34878D82A}">
                    <a16:rowId xmlns:a16="http://schemas.microsoft.com/office/drawing/2014/main" val="2897557478"/>
                  </a:ext>
                </a:extLst>
              </a:tr>
              <a:tr h="733474">
                <a:tc>
                  <a:txBody>
                    <a:bodyPr/>
                    <a:lstStyle/>
                    <a:p>
                      <a:r>
                        <a:rPr lang="en-US" sz="2000" b="0"/>
                        <a:t>12.20 - 1.20pm</a:t>
                      </a:r>
                    </a:p>
                  </a:txBody>
                  <a:tcPr/>
                </a:tc>
                <a:tc>
                  <a:txBody>
                    <a:bodyPr/>
                    <a:lstStyle/>
                    <a:p>
                      <a:r>
                        <a:rPr lang="en-US" sz="2000" b="0"/>
                        <a:t>Class 4</a:t>
                      </a:r>
                    </a:p>
                  </a:txBody>
                  <a:tcPr/>
                </a:tc>
                <a:extLst>
                  <a:ext uri="{0D108BD9-81ED-4DB2-BD59-A6C34878D82A}">
                    <a16:rowId xmlns:a16="http://schemas.microsoft.com/office/drawing/2014/main" val="340002109"/>
                  </a:ext>
                </a:extLst>
              </a:tr>
              <a:tr h="572109">
                <a:tc>
                  <a:txBody>
                    <a:bodyPr/>
                    <a:lstStyle/>
                    <a:p>
                      <a:r>
                        <a:rPr lang="en-US" sz="2000" b="0"/>
                        <a:t>1.20-2.00pm</a:t>
                      </a:r>
                    </a:p>
                  </a:txBody>
                  <a:tcPr/>
                </a:tc>
                <a:tc>
                  <a:txBody>
                    <a:bodyPr/>
                    <a:lstStyle/>
                    <a:p>
                      <a:r>
                        <a:rPr lang="en-US" sz="2000" b="0"/>
                        <a:t>Lunch time</a:t>
                      </a:r>
                    </a:p>
                  </a:txBody>
                  <a:tcPr/>
                </a:tc>
                <a:extLst>
                  <a:ext uri="{0D108BD9-81ED-4DB2-BD59-A6C34878D82A}">
                    <a16:rowId xmlns:a16="http://schemas.microsoft.com/office/drawing/2014/main" val="3487070594"/>
                  </a:ext>
                </a:extLst>
              </a:tr>
              <a:tr h="733474">
                <a:tc>
                  <a:txBody>
                    <a:bodyPr/>
                    <a:lstStyle/>
                    <a:p>
                      <a:r>
                        <a:rPr lang="en-US" sz="2000" b="0"/>
                        <a:t>2.00 - 3.00pm</a:t>
                      </a:r>
                    </a:p>
                  </a:txBody>
                  <a:tcPr/>
                </a:tc>
                <a:tc>
                  <a:txBody>
                    <a:bodyPr/>
                    <a:lstStyle/>
                    <a:p>
                      <a:r>
                        <a:rPr lang="en-US" sz="2000" b="0"/>
                        <a:t>Class 5</a:t>
                      </a:r>
                    </a:p>
                  </a:txBody>
                  <a:tcPr/>
                </a:tc>
                <a:extLst>
                  <a:ext uri="{0D108BD9-81ED-4DB2-BD59-A6C34878D82A}">
                    <a16:rowId xmlns:a16="http://schemas.microsoft.com/office/drawing/2014/main" val="1041156225"/>
                  </a:ext>
                </a:extLst>
              </a:tr>
              <a:tr h="572109">
                <a:tc>
                  <a:txBody>
                    <a:bodyPr/>
                    <a:lstStyle/>
                    <a:p>
                      <a:pPr lvl="0">
                        <a:buNone/>
                      </a:pPr>
                      <a:r>
                        <a:rPr lang="en-US" sz="2000" b="0"/>
                        <a:t>3.00-4.00pm</a:t>
                      </a:r>
                    </a:p>
                  </a:txBody>
                  <a:tcPr/>
                </a:tc>
                <a:tc>
                  <a:txBody>
                    <a:bodyPr/>
                    <a:lstStyle/>
                    <a:p>
                      <a:pPr lvl="0">
                        <a:buNone/>
                      </a:pPr>
                      <a:r>
                        <a:rPr lang="en-US" sz="2000" b="0"/>
                        <a:t>Class 6</a:t>
                      </a:r>
                    </a:p>
                  </a:txBody>
                  <a:tcPr/>
                </a:tc>
                <a:extLst>
                  <a:ext uri="{0D108BD9-81ED-4DB2-BD59-A6C34878D82A}">
                    <a16:rowId xmlns:a16="http://schemas.microsoft.com/office/drawing/2014/main" val="3392310805"/>
                  </a:ext>
                </a:extLst>
              </a:tr>
            </a:tbl>
          </a:graphicData>
        </a:graphic>
      </p:graphicFrame>
      <p:sp>
        <p:nvSpPr>
          <p:cNvPr id="4" name="TextBox 3">
            <a:extLst>
              <a:ext uri="{FF2B5EF4-FFF2-40B4-BE49-F238E27FC236}">
                <a16:creationId xmlns:a16="http://schemas.microsoft.com/office/drawing/2014/main" id="{55C36733-8541-4285-CE29-1F02DA07FE94}"/>
              </a:ext>
            </a:extLst>
          </p:cNvPr>
          <p:cNvSpPr txBox="1"/>
          <p:nvPr/>
        </p:nvSpPr>
        <p:spPr>
          <a:xfrm>
            <a:off x="7947741" y="1442064"/>
            <a:ext cx="3342967" cy="4358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5" name="TextBox 4">
            <a:extLst>
              <a:ext uri="{FF2B5EF4-FFF2-40B4-BE49-F238E27FC236}">
                <a16:creationId xmlns:a16="http://schemas.microsoft.com/office/drawing/2014/main" id="{34EAF4C1-E2DE-2702-3D12-E94C125B9876}"/>
              </a:ext>
            </a:extLst>
          </p:cNvPr>
          <p:cNvSpPr txBox="1"/>
          <p:nvPr/>
        </p:nvSpPr>
        <p:spPr>
          <a:xfrm>
            <a:off x="7620001" y="1065161"/>
            <a:ext cx="3868069" cy="39087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a:solidFill>
                  <a:schemeClr val="accent4"/>
                </a:solidFill>
              </a:rPr>
              <a:t>School Day</a:t>
            </a:r>
          </a:p>
          <a:p>
            <a:pPr algn="ctr"/>
            <a:endParaRPr lang="en-US" sz="2800" b="1">
              <a:solidFill>
                <a:schemeClr val="accent4"/>
              </a:solidFill>
            </a:endParaRPr>
          </a:p>
          <a:p>
            <a:r>
              <a:rPr lang="en-US" sz="2400"/>
              <a:t>These are the class times for Monday to Thursday.</a:t>
            </a:r>
          </a:p>
          <a:p>
            <a:endParaRPr lang="en-US" sz="2400"/>
          </a:p>
          <a:p>
            <a:r>
              <a:rPr lang="en-US" sz="2400"/>
              <a:t>School finishes at 1.20pm every Friday.</a:t>
            </a:r>
          </a:p>
          <a:p>
            <a:endParaRPr lang="en-US" sz="2400"/>
          </a:p>
          <a:p>
            <a:endParaRPr lang="en-US" sz="2400"/>
          </a:p>
          <a:p>
            <a:endParaRPr lang="en-US" sz="2400"/>
          </a:p>
        </p:txBody>
      </p:sp>
    </p:spTree>
    <p:extLst>
      <p:ext uri="{BB962C8B-B14F-4D97-AF65-F5344CB8AC3E}">
        <p14:creationId xmlns:p14="http://schemas.microsoft.com/office/powerpoint/2010/main" val="3751220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6737" y="956603"/>
            <a:ext cx="11367916" cy="5693866"/>
          </a:xfrm>
          <a:prstGeom prst="rect">
            <a:avLst/>
          </a:prstGeom>
          <a:noFill/>
        </p:spPr>
        <p:txBody>
          <a:bodyPr wrap="square" lIns="91440" tIns="45720" rIns="91440" bIns="45720" rtlCol="0" anchor="t">
            <a:spAutoFit/>
          </a:bodyPr>
          <a:lstStyle/>
          <a:p>
            <a:pPr algn="ctr"/>
            <a:r>
              <a:rPr lang="en-IE" sz="2800" b="1" u="sng">
                <a:solidFill>
                  <a:schemeClr val="accent5">
                    <a:lumMod val="75000"/>
                  </a:schemeClr>
                </a:solidFill>
              </a:rPr>
              <a:t>School Lockers</a:t>
            </a:r>
            <a:endParaRPr lang="en-US">
              <a:solidFill>
                <a:schemeClr val="accent5">
                  <a:lumMod val="75000"/>
                </a:schemeClr>
              </a:solidFill>
            </a:endParaRPr>
          </a:p>
          <a:p>
            <a:pPr algn="ctr"/>
            <a:endParaRPr lang="en-IE" sz="2800" b="1" u="sng">
              <a:solidFill>
                <a:schemeClr val="accent5">
                  <a:lumMod val="75000"/>
                </a:schemeClr>
              </a:solidFill>
            </a:endParaRPr>
          </a:p>
          <a:p>
            <a:pPr marL="457200" indent="-457200">
              <a:buFont typeface="Arial"/>
              <a:buChar char="•"/>
            </a:pPr>
            <a:r>
              <a:rPr lang="en-IE" sz="2800"/>
              <a:t>A locker is assigned to all students, after the school fees are paid in full. </a:t>
            </a:r>
          </a:p>
          <a:p>
            <a:pPr marL="457200" indent="-457200">
              <a:buFont typeface="Arial"/>
              <a:buChar char="•"/>
            </a:pPr>
            <a:endParaRPr lang="en-IE" sz="2800"/>
          </a:p>
          <a:p>
            <a:pPr marL="457200" indent="-457200">
              <a:buFont typeface="Arial"/>
              <a:buChar char="•"/>
            </a:pPr>
            <a:r>
              <a:rPr lang="en-IE" sz="2800"/>
              <a:t>Students must purchase a lock for their locker, Diamond's Hardware, </a:t>
            </a:r>
            <a:r>
              <a:rPr lang="en-IE" sz="2800" err="1"/>
              <a:t>Kiltimagh</a:t>
            </a:r>
            <a:r>
              <a:rPr lang="en-IE" sz="2800"/>
              <a:t> supply locks suitable for our lockers. </a:t>
            </a:r>
          </a:p>
          <a:p>
            <a:pPr marL="457200" indent="-457200">
              <a:buFont typeface="Arial"/>
              <a:buChar char="•"/>
            </a:pPr>
            <a:endParaRPr lang="en-IE" sz="2800"/>
          </a:p>
          <a:p>
            <a:pPr marL="457200" indent="-457200">
              <a:buFont typeface="Arial"/>
              <a:buChar char="•"/>
            </a:pPr>
            <a:r>
              <a:rPr lang="en-IE" sz="2800"/>
              <a:t>If a student loses their locker key, they may contact either Aiden or Brendan, who will cut the lock off the locker. </a:t>
            </a:r>
          </a:p>
          <a:p>
            <a:pPr marL="457200" indent="-457200">
              <a:buFont typeface="Arial"/>
              <a:buChar char="•"/>
            </a:pPr>
            <a:endParaRPr lang="en-IE" sz="2800"/>
          </a:p>
          <a:p>
            <a:pPr marL="457200" indent="-457200">
              <a:buFont typeface="Arial"/>
              <a:buChar char="•"/>
            </a:pPr>
            <a:r>
              <a:rPr lang="en-IE" sz="2800"/>
              <a:t>It is important that students change their books at break and lunch time, to avoid their schoolbags being too heavy. </a:t>
            </a:r>
          </a:p>
        </p:txBody>
      </p:sp>
      <p:pic>
        <p:nvPicPr>
          <p:cNvPr id="3" name="Picture 3" descr="A picture containing nature&#10;&#10;Description automatically generated">
            <a:extLst>
              <a:ext uri="{FF2B5EF4-FFF2-40B4-BE49-F238E27FC236}">
                <a16:creationId xmlns:a16="http://schemas.microsoft.com/office/drawing/2014/main" id="{DE1F3D37-2D35-941B-F8F3-75ADEAEBD2D0}"/>
              </a:ext>
            </a:extLst>
          </p:cNvPr>
          <p:cNvPicPr>
            <a:picLocks noChangeAspect="1"/>
          </p:cNvPicPr>
          <p:nvPr/>
        </p:nvPicPr>
        <p:blipFill rotWithShape="1">
          <a:blip r:embed="rId2"/>
          <a:srcRect t="7937" r="12389" b="4762"/>
          <a:stretch/>
        </p:blipFill>
        <p:spPr>
          <a:xfrm>
            <a:off x="9790889" y="811"/>
            <a:ext cx="2403330" cy="1796154"/>
          </a:xfrm>
          <a:prstGeom prst="rect">
            <a:avLst/>
          </a:prstGeom>
        </p:spPr>
      </p:pic>
    </p:spTree>
    <p:extLst>
      <p:ext uri="{BB962C8B-B14F-4D97-AF65-F5344CB8AC3E}">
        <p14:creationId xmlns:p14="http://schemas.microsoft.com/office/powerpoint/2010/main" val="2303142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CD25866-F15D-40A4-AEC5-47C044637A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8" name="Freeform 11">
              <a:extLst>
                <a:ext uri="{FF2B5EF4-FFF2-40B4-BE49-F238E27FC236}">
                  <a16:creationId xmlns:a16="http://schemas.microsoft.com/office/drawing/2014/main" id="{DCB8E995-36E8-40B6-82D4-F52DE2987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IE"/>
            </a:p>
          </p:txBody>
        </p:sp>
        <p:sp>
          <p:nvSpPr>
            <p:cNvPr id="9" name="Freeform 12">
              <a:extLst>
                <a:ext uri="{FF2B5EF4-FFF2-40B4-BE49-F238E27FC236}">
                  <a16:creationId xmlns:a16="http://schemas.microsoft.com/office/drawing/2014/main" id="{DF54AEB5-68B5-46AE-B8F0-EEBE5DFED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IE"/>
            </a:p>
          </p:txBody>
        </p:sp>
        <p:sp>
          <p:nvSpPr>
            <p:cNvPr id="10" name="Freeform 13">
              <a:extLst>
                <a:ext uri="{FF2B5EF4-FFF2-40B4-BE49-F238E27FC236}">
                  <a16:creationId xmlns:a16="http://schemas.microsoft.com/office/drawing/2014/main" id="{E3F708CB-F094-4EE7-8AD5-A462F1DF8B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IE"/>
            </a:p>
          </p:txBody>
        </p:sp>
        <p:sp>
          <p:nvSpPr>
            <p:cNvPr id="11" name="Freeform 14">
              <a:extLst>
                <a:ext uri="{FF2B5EF4-FFF2-40B4-BE49-F238E27FC236}">
                  <a16:creationId xmlns:a16="http://schemas.microsoft.com/office/drawing/2014/main" id="{ECFCFB22-E8B5-4FAC-A354-E7E0CE6F2B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IE"/>
            </a:p>
          </p:txBody>
        </p:sp>
        <p:sp>
          <p:nvSpPr>
            <p:cNvPr id="12" name="Freeform 15">
              <a:extLst>
                <a:ext uri="{FF2B5EF4-FFF2-40B4-BE49-F238E27FC236}">
                  <a16:creationId xmlns:a16="http://schemas.microsoft.com/office/drawing/2014/main" id="{ED1DB3B4-A6DC-476F-986E-DF361EE84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IE"/>
            </a:p>
          </p:txBody>
        </p:sp>
        <p:sp>
          <p:nvSpPr>
            <p:cNvPr id="13" name="Freeform 16">
              <a:extLst>
                <a:ext uri="{FF2B5EF4-FFF2-40B4-BE49-F238E27FC236}">
                  <a16:creationId xmlns:a16="http://schemas.microsoft.com/office/drawing/2014/main" id="{4EE13DFA-3489-4DE6-9154-34D9CB4005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IE"/>
            </a:p>
          </p:txBody>
        </p:sp>
        <p:sp>
          <p:nvSpPr>
            <p:cNvPr id="14" name="Freeform 17">
              <a:extLst>
                <a:ext uri="{FF2B5EF4-FFF2-40B4-BE49-F238E27FC236}">
                  <a16:creationId xmlns:a16="http://schemas.microsoft.com/office/drawing/2014/main" id="{5CD12D51-F9A8-4CC9-B9C9-206EAFD8C1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IE"/>
            </a:p>
          </p:txBody>
        </p:sp>
        <p:sp>
          <p:nvSpPr>
            <p:cNvPr id="15" name="Freeform 18">
              <a:extLst>
                <a:ext uri="{FF2B5EF4-FFF2-40B4-BE49-F238E27FC236}">
                  <a16:creationId xmlns:a16="http://schemas.microsoft.com/office/drawing/2014/main" id="{266B326C-1178-40F9-A265-6067D363B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IE"/>
            </a:p>
          </p:txBody>
        </p:sp>
        <p:sp>
          <p:nvSpPr>
            <p:cNvPr id="16" name="Freeform 19">
              <a:extLst>
                <a:ext uri="{FF2B5EF4-FFF2-40B4-BE49-F238E27FC236}">
                  <a16:creationId xmlns:a16="http://schemas.microsoft.com/office/drawing/2014/main" id="{12F3B319-F00B-4755-BC54-95511E21D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IE"/>
            </a:p>
          </p:txBody>
        </p:sp>
        <p:sp>
          <p:nvSpPr>
            <p:cNvPr id="17" name="Freeform 20">
              <a:extLst>
                <a:ext uri="{FF2B5EF4-FFF2-40B4-BE49-F238E27FC236}">
                  <a16:creationId xmlns:a16="http://schemas.microsoft.com/office/drawing/2014/main" id="{3079D7BD-8A3F-47F6-8407-D9DA96FF35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IE"/>
            </a:p>
          </p:txBody>
        </p:sp>
        <p:sp>
          <p:nvSpPr>
            <p:cNvPr id="18" name="Freeform 21">
              <a:extLst>
                <a:ext uri="{FF2B5EF4-FFF2-40B4-BE49-F238E27FC236}">
                  <a16:creationId xmlns:a16="http://schemas.microsoft.com/office/drawing/2014/main" id="{1F97C31C-8585-43FB-924B-8ADD65123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IE"/>
            </a:p>
          </p:txBody>
        </p:sp>
        <p:sp>
          <p:nvSpPr>
            <p:cNvPr id="19" name="Freeform 22">
              <a:extLst>
                <a:ext uri="{FF2B5EF4-FFF2-40B4-BE49-F238E27FC236}">
                  <a16:creationId xmlns:a16="http://schemas.microsoft.com/office/drawing/2014/main" id="{A33E1C89-7E74-49BF-A5D1-9A352ED03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IE"/>
            </a:p>
          </p:txBody>
        </p:sp>
      </p:grpSp>
      <p:grpSp>
        <p:nvGrpSpPr>
          <p:cNvPr id="21" name="Group 20">
            <a:extLst>
              <a:ext uri="{FF2B5EF4-FFF2-40B4-BE49-F238E27FC236}">
                <a16:creationId xmlns:a16="http://schemas.microsoft.com/office/drawing/2014/main" id="{0C4A17ED-96AA-44A6-A050-E1A7A1CDD9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2" name="Freeform 27">
              <a:extLst>
                <a:ext uri="{FF2B5EF4-FFF2-40B4-BE49-F238E27FC236}">
                  <a16:creationId xmlns:a16="http://schemas.microsoft.com/office/drawing/2014/main" id="{FBB2A87E-3E24-4A6F-9FD8-0F1436D4D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IE"/>
            </a:p>
          </p:txBody>
        </p:sp>
        <p:sp>
          <p:nvSpPr>
            <p:cNvPr id="23" name="Freeform 28">
              <a:extLst>
                <a:ext uri="{FF2B5EF4-FFF2-40B4-BE49-F238E27FC236}">
                  <a16:creationId xmlns:a16="http://schemas.microsoft.com/office/drawing/2014/main" id="{257F945B-2AA3-4328-BFF5-20DE64011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IE"/>
            </a:p>
          </p:txBody>
        </p:sp>
        <p:sp>
          <p:nvSpPr>
            <p:cNvPr id="24" name="Freeform 29">
              <a:extLst>
                <a:ext uri="{FF2B5EF4-FFF2-40B4-BE49-F238E27FC236}">
                  <a16:creationId xmlns:a16="http://schemas.microsoft.com/office/drawing/2014/main" id="{E1A7230F-6A6F-403C-9D83-7176E28525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IE"/>
            </a:p>
          </p:txBody>
        </p:sp>
        <p:sp>
          <p:nvSpPr>
            <p:cNvPr id="25" name="Freeform 30">
              <a:extLst>
                <a:ext uri="{FF2B5EF4-FFF2-40B4-BE49-F238E27FC236}">
                  <a16:creationId xmlns:a16="http://schemas.microsoft.com/office/drawing/2014/main" id="{E33E315A-9CB0-460E-A8B7-0A064BBFA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IE"/>
            </a:p>
          </p:txBody>
        </p:sp>
        <p:sp>
          <p:nvSpPr>
            <p:cNvPr id="26" name="Freeform 31">
              <a:extLst>
                <a:ext uri="{FF2B5EF4-FFF2-40B4-BE49-F238E27FC236}">
                  <a16:creationId xmlns:a16="http://schemas.microsoft.com/office/drawing/2014/main" id="{22CAAD33-CFAD-4E61-82AE-0C6F83853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IE"/>
            </a:p>
          </p:txBody>
        </p:sp>
        <p:sp>
          <p:nvSpPr>
            <p:cNvPr id="27" name="Freeform 32">
              <a:extLst>
                <a:ext uri="{FF2B5EF4-FFF2-40B4-BE49-F238E27FC236}">
                  <a16:creationId xmlns:a16="http://schemas.microsoft.com/office/drawing/2014/main" id="{1A20E13C-2540-4000-A13B-8F781100E3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IE"/>
            </a:p>
          </p:txBody>
        </p:sp>
        <p:sp>
          <p:nvSpPr>
            <p:cNvPr id="28" name="Freeform 33">
              <a:extLst>
                <a:ext uri="{FF2B5EF4-FFF2-40B4-BE49-F238E27FC236}">
                  <a16:creationId xmlns:a16="http://schemas.microsoft.com/office/drawing/2014/main" id="{51EF0A01-E03D-448B-B12E-D5BFC6D0D2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IE"/>
            </a:p>
          </p:txBody>
        </p:sp>
        <p:sp>
          <p:nvSpPr>
            <p:cNvPr id="29" name="Freeform 34">
              <a:extLst>
                <a:ext uri="{FF2B5EF4-FFF2-40B4-BE49-F238E27FC236}">
                  <a16:creationId xmlns:a16="http://schemas.microsoft.com/office/drawing/2014/main" id="{58286A03-168E-477B-8876-2C53E4950D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IE"/>
            </a:p>
          </p:txBody>
        </p:sp>
        <p:sp>
          <p:nvSpPr>
            <p:cNvPr id="30" name="Freeform 35">
              <a:extLst>
                <a:ext uri="{FF2B5EF4-FFF2-40B4-BE49-F238E27FC236}">
                  <a16:creationId xmlns:a16="http://schemas.microsoft.com/office/drawing/2014/main" id="{3DFFC705-1899-4E4C-AE76-F85BAF2F6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IE"/>
            </a:p>
          </p:txBody>
        </p:sp>
        <p:sp>
          <p:nvSpPr>
            <p:cNvPr id="31" name="Freeform 36">
              <a:extLst>
                <a:ext uri="{FF2B5EF4-FFF2-40B4-BE49-F238E27FC236}">
                  <a16:creationId xmlns:a16="http://schemas.microsoft.com/office/drawing/2014/main" id="{01C9598D-BDF6-4A24-83B6-4DCA4D134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IE"/>
            </a:p>
          </p:txBody>
        </p:sp>
        <p:sp>
          <p:nvSpPr>
            <p:cNvPr id="32" name="Freeform 37">
              <a:extLst>
                <a:ext uri="{FF2B5EF4-FFF2-40B4-BE49-F238E27FC236}">
                  <a16:creationId xmlns:a16="http://schemas.microsoft.com/office/drawing/2014/main" id="{950C8213-67CD-4DEF-AA44-8BB3101392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IE"/>
            </a:p>
          </p:txBody>
        </p:sp>
        <p:sp>
          <p:nvSpPr>
            <p:cNvPr id="33" name="Freeform 38">
              <a:extLst>
                <a:ext uri="{FF2B5EF4-FFF2-40B4-BE49-F238E27FC236}">
                  <a16:creationId xmlns:a16="http://schemas.microsoft.com/office/drawing/2014/main" id="{2016FE1D-E3EB-4CF6-809B-159872CC7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IE"/>
            </a:p>
          </p:txBody>
        </p:sp>
      </p:grpSp>
      <p:sp>
        <p:nvSpPr>
          <p:cNvPr id="35" name="Rectangle 34">
            <a:extLst>
              <a:ext uri="{FF2B5EF4-FFF2-40B4-BE49-F238E27FC236}">
                <a16:creationId xmlns:a16="http://schemas.microsoft.com/office/drawing/2014/main" id="{CE6C63DC-BAE4-42B6-8FDF-F6467C2D2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7" name="Freeform 6">
            <a:extLst>
              <a:ext uri="{FF2B5EF4-FFF2-40B4-BE49-F238E27FC236}">
                <a16:creationId xmlns:a16="http://schemas.microsoft.com/office/drawing/2014/main" id="{5BD23F8E-2E78-4C84-8EFB-FE6C8ACB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IE"/>
          </a:p>
        </p:txBody>
      </p:sp>
      <p:sp useBgFill="1">
        <p:nvSpPr>
          <p:cNvPr id="39" name="Rectangle 38">
            <a:extLst>
              <a:ext uri="{FF2B5EF4-FFF2-40B4-BE49-F238E27FC236}">
                <a16:creationId xmlns:a16="http://schemas.microsoft.com/office/drawing/2014/main" id="{57ABABA7-0420-4200-9B65-1C1967CE9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7A03E380-9CD1-4ABA-A763-9F9D252B890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6009967" y="0"/>
            <a:ext cx="6176982" cy="6853245"/>
            <a:chOff x="2487613" y="285750"/>
            <a:chExt cx="2428876" cy="5654676"/>
          </a:xfrm>
          <a:solidFill>
            <a:schemeClr val="bg2">
              <a:lumMod val="90000"/>
            </a:schemeClr>
          </a:solidFill>
        </p:grpSpPr>
        <p:sp>
          <p:nvSpPr>
            <p:cNvPr id="42" name="Freeform 11">
              <a:extLst>
                <a:ext uri="{FF2B5EF4-FFF2-40B4-BE49-F238E27FC236}">
                  <a16:creationId xmlns:a16="http://schemas.microsoft.com/office/drawing/2014/main" id="{66E01B84-4C2B-4DE5-90C8-9C4001A75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txBody>
            <a:bodyPr/>
            <a:lstStyle/>
            <a:p>
              <a:endParaRPr lang="en-IE"/>
            </a:p>
          </p:txBody>
        </p:sp>
        <p:sp>
          <p:nvSpPr>
            <p:cNvPr id="43" name="Freeform 12">
              <a:extLst>
                <a:ext uri="{FF2B5EF4-FFF2-40B4-BE49-F238E27FC236}">
                  <a16:creationId xmlns:a16="http://schemas.microsoft.com/office/drawing/2014/main" id="{64CE5A7A-D5C5-4FE5-860C-0B5748FDEE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txBody>
            <a:bodyPr/>
            <a:lstStyle/>
            <a:p>
              <a:endParaRPr lang="en-IE"/>
            </a:p>
          </p:txBody>
        </p:sp>
        <p:sp>
          <p:nvSpPr>
            <p:cNvPr id="44" name="Freeform 13">
              <a:extLst>
                <a:ext uri="{FF2B5EF4-FFF2-40B4-BE49-F238E27FC236}">
                  <a16:creationId xmlns:a16="http://schemas.microsoft.com/office/drawing/2014/main" id="{016A7D2A-6EEA-47B8-A763-7D82E41B3C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txBody>
            <a:bodyPr/>
            <a:lstStyle/>
            <a:p>
              <a:endParaRPr lang="en-IE"/>
            </a:p>
          </p:txBody>
        </p:sp>
        <p:sp>
          <p:nvSpPr>
            <p:cNvPr id="45" name="Freeform 14">
              <a:extLst>
                <a:ext uri="{FF2B5EF4-FFF2-40B4-BE49-F238E27FC236}">
                  <a16:creationId xmlns:a16="http://schemas.microsoft.com/office/drawing/2014/main" id="{E758F6E7-6DEC-48D0-ACB1-E5E26B13E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txBody>
            <a:bodyPr/>
            <a:lstStyle/>
            <a:p>
              <a:endParaRPr lang="en-IE"/>
            </a:p>
          </p:txBody>
        </p:sp>
        <p:sp>
          <p:nvSpPr>
            <p:cNvPr id="46" name="Freeform 15">
              <a:extLst>
                <a:ext uri="{FF2B5EF4-FFF2-40B4-BE49-F238E27FC236}">
                  <a16:creationId xmlns:a16="http://schemas.microsoft.com/office/drawing/2014/main" id="{B56657FF-C027-42E7-859B-902929B6FA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txBody>
            <a:bodyPr/>
            <a:lstStyle/>
            <a:p>
              <a:endParaRPr lang="en-IE"/>
            </a:p>
          </p:txBody>
        </p:sp>
        <p:sp>
          <p:nvSpPr>
            <p:cNvPr id="47" name="Freeform 16">
              <a:extLst>
                <a:ext uri="{FF2B5EF4-FFF2-40B4-BE49-F238E27FC236}">
                  <a16:creationId xmlns:a16="http://schemas.microsoft.com/office/drawing/2014/main" id="{79047F2A-5978-46C6-B3A2-54AAC2136B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txBody>
            <a:bodyPr/>
            <a:lstStyle/>
            <a:p>
              <a:endParaRPr lang="en-IE"/>
            </a:p>
          </p:txBody>
        </p:sp>
        <p:sp>
          <p:nvSpPr>
            <p:cNvPr id="48" name="Freeform 17">
              <a:extLst>
                <a:ext uri="{FF2B5EF4-FFF2-40B4-BE49-F238E27FC236}">
                  <a16:creationId xmlns:a16="http://schemas.microsoft.com/office/drawing/2014/main" id="{F3BE8FD1-0A72-4640-AC7A-2E057273F8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txBody>
            <a:bodyPr/>
            <a:lstStyle/>
            <a:p>
              <a:endParaRPr lang="en-IE"/>
            </a:p>
          </p:txBody>
        </p:sp>
        <p:sp>
          <p:nvSpPr>
            <p:cNvPr id="49" name="Freeform 18">
              <a:extLst>
                <a:ext uri="{FF2B5EF4-FFF2-40B4-BE49-F238E27FC236}">
                  <a16:creationId xmlns:a16="http://schemas.microsoft.com/office/drawing/2014/main" id="{752FC782-A372-4D11-B20D-958955E56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txBody>
            <a:bodyPr/>
            <a:lstStyle/>
            <a:p>
              <a:endParaRPr lang="en-IE"/>
            </a:p>
          </p:txBody>
        </p:sp>
        <p:sp>
          <p:nvSpPr>
            <p:cNvPr id="50" name="Freeform 19">
              <a:extLst>
                <a:ext uri="{FF2B5EF4-FFF2-40B4-BE49-F238E27FC236}">
                  <a16:creationId xmlns:a16="http://schemas.microsoft.com/office/drawing/2014/main" id="{AA00B2F1-BEE2-444A-8249-C8E3212CA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txBody>
            <a:bodyPr/>
            <a:lstStyle/>
            <a:p>
              <a:endParaRPr lang="en-IE"/>
            </a:p>
          </p:txBody>
        </p:sp>
        <p:sp>
          <p:nvSpPr>
            <p:cNvPr id="51" name="Freeform 20">
              <a:extLst>
                <a:ext uri="{FF2B5EF4-FFF2-40B4-BE49-F238E27FC236}">
                  <a16:creationId xmlns:a16="http://schemas.microsoft.com/office/drawing/2014/main" id="{E7F5747E-514B-4CF7-B6B0-DAD7149097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txBody>
            <a:bodyPr/>
            <a:lstStyle/>
            <a:p>
              <a:endParaRPr lang="en-IE"/>
            </a:p>
          </p:txBody>
        </p:sp>
        <p:sp>
          <p:nvSpPr>
            <p:cNvPr id="52" name="Freeform 21">
              <a:extLst>
                <a:ext uri="{FF2B5EF4-FFF2-40B4-BE49-F238E27FC236}">
                  <a16:creationId xmlns:a16="http://schemas.microsoft.com/office/drawing/2014/main" id="{931614BB-1593-40ED-8113-2BD118705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txBody>
            <a:bodyPr/>
            <a:lstStyle/>
            <a:p>
              <a:endParaRPr lang="en-IE"/>
            </a:p>
          </p:txBody>
        </p:sp>
        <p:sp>
          <p:nvSpPr>
            <p:cNvPr id="53" name="Freeform 22">
              <a:extLst>
                <a:ext uri="{FF2B5EF4-FFF2-40B4-BE49-F238E27FC236}">
                  <a16:creationId xmlns:a16="http://schemas.microsoft.com/office/drawing/2014/main" id="{2691871F-F15C-4E19-BC9C-78E5748D74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txBody>
            <a:bodyPr/>
            <a:lstStyle/>
            <a:p>
              <a:endParaRPr lang="en-IE"/>
            </a:p>
          </p:txBody>
        </p:sp>
      </p:grpSp>
      <p:sp>
        <p:nvSpPr>
          <p:cNvPr id="55" name="Freeform 6">
            <a:extLst>
              <a:ext uri="{FF2B5EF4-FFF2-40B4-BE49-F238E27FC236}">
                <a16:creationId xmlns:a16="http://schemas.microsoft.com/office/drawing/2014/main" id="{8576F020-8157-45CE-B1D9-6FA47AFEB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1159566"/>
            <a:ext cx="7560245" cy="453886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txBody>
          <a:bodyPr/>
          <a:lstStyle/>
          <a:p>
            <a:endParaRPr lang="en-IE"/>
          </a:p>
        </p:txBody>
      </p:sp>
      <p:sp>
        <p:nvSpPr>
          <p:cNvPr id="2" name="TextBox 1"/>
          <p:cNvSpPr txBox="1"/>
          <p:nvPr/>
        </p:nvSpPr>
        <p:spPr>
          <a:xfrm>
            <a:off x="260934" y="1318590"/>
            <a:ext cx="5834393" cy="422082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800" b="1" u="sng">
                <a:solidFill>
                  <a:schemeClr val="accent4"/>
                </a:solidFill>
                <a:latin typeface="+mj-lt"/>
                <a:ea typeface="+mj-ea"/>
                <a:cs typeface="+mj-cs"/>
              </a:rPr>
              <a:t>Year Head</a:t>
            </a:r>
          </a:p>
          <a:p>
            <a:pPr>
              <a:lnSpc>
                <a:spcPct val="90000"/>
              </a:lnSpc>
              <a:spcBef>
                <a:spcPct val="0"/>
              </a:spcBef>
              <a:spcAft>
                <a:spcPts val="600"/>
              </a:spcAft>
            </a:pPr>
            <a:endParaRPr lang="en-US" sz="3800">
              <a:solidFill>
                <a:srgbClr val="FFFFFF"/>
              </a:solidFill>
              <a:latin typeface="+mj-lt"/>
              <a:ea typeface="+mj-ea"/>
              <a:cs typeface="+mj-cs"/>
            </a:endParaRPr>
          </a:p>
          <a:p>
            <a:pPr>
              <a:lnSpc>
                <a:spcPct val="90000"/>
              </a:lnSpc>
              <a:spcBef>
                <a:spcPct val="0"/>
              </a:spcBef>
              <a:spcAft>
                <a:spcPts val="600"/>
              </a:spcAft>
            </a:pPr>
            <a:r>
              <a:rPr lang="en-US" sz="3800">
                <a:solidFill>
                  <a:srgbClr val="FFFFFF"/>
                </a:solidFill>
                <a:latin typeface="+mj-lt"/>
                <a:ea typeface="+mj-ea"/>
                <a:cs typeface="+mj-cs"/>
              </a:rPr>
              <a:t>The 1st Yr Year Head for the 2025-2026 academic year will be  Ms. Ruth McNamara.</a:t>
            </a:r>
          </a:p>
          <a:p>
            <a:pPr>
              <a:lnSpc>
                <a:spcPct val="90000"/>
              </a:lnSpc>
              <a:spcBef>
                <a:spcPct val="0"/>
              </a:spcBef>
              <a:spcAft>
                <a:spcPts val="600"/>
              </a:spcAft>
            </a:pPr>
            <a:endParaRPr lang="en-US" sz="3800">
              <a:solidFill>
                <a:srgbClr val="FFFFFF"/>
              </a:solidFill>
              <a:latin typeface="+mj-lt"/>
              <a:ea typeface="+mj-ea"/>
              <a:cs typeface="+mj-cs"/>
            </a:endParaRPr>
          </a:p>
        </p:txBody>
      </p:sp>
    </p:spTree>
    <p:extLst>
      <p:ext uri="{BB962C8B-B14F-4D97-AF65-F5344CB8AC3E}">
        <p14:creationId xmlns:p14="http://schemas.microsoft.com/office/powerpoint/2010/main" val="2667892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7128BC-9E59-299A-1F18-83F32699091B}"/>
              </a:ext>
            </a:extLst>
          </p:cNvPr>
          <p:cNvSpPr txBox="1"/>
          <p:nvPr/>
        </p:nvSpPr>
        <p:spPr>
          <a:xfrm>
            <a:off x="1464469" y="869156"/>
            <a:ext cx="9905997"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a:solidFill>
                  <a:schemeClr val="accent4"/>
                </a:solidFill>
              </a:rPr>
              <a:t>PE Class</a:t>
            </a:r>
            <a:endParaRPr lang="en-US"/>
          </a:p>
          <a:p>
            <a:pPr algn="ctr"/>
            <a:endParaRPr lang="en-US" sz="2800" b="1" u="sng">
              <a:solidFill>
                <a:schemeClr val="accent4"/>
              </a:solidFill>
            </a:endParaRPr>
          </a:p>
          <a:p>
            <a:pPr algn="ctr"/>
            <a:endParaRPr lang="en-US" sz="2800" b="1" u="sng">
              <a:solidFill>
                <a:srgbClr val="728653"/>
              </a:solidFill>
            </a:endParaRPr>
          </a:p>
          <a:p>
            <a:pPr marL="457200" indent="-457200">
              <a:buFont typeface="Arial"/>
              <a:buChar char="•"/>
            </a:pPr>
            <a:r>
              <a:rPr lang="en-US" sz="2800"/>
              <a:t>When you son or daughter have their PE class, they bring in their own PE gear and they change into it in the changing rooms. </a:t>
            </a:r>
          </a:p>
          <a:p>
            <a:pPr marL="457200" indent="-457200">
              <a:buFont typeface="Arial"/>
              <a:buChar char="•"/>
            </a:pPr>
            <a:endParaRPr lang="en-US" sz="2800"/>
          </a:p>
          <a:p>
            <a:pPr marL="457200" indent="-457200">
              <a:buFont typeface="Arial"/>
              <a:buChar char="•"/>
            </a:pPr>
            <a:r>
              <a:rPr lang="en-US" sz="2800"/>
              <a:t>We do not have a PE uniform. </a:t>
            </a:r>
            <a:endParaRPr lang="en-US"/>
          </a:p>
          <a:p>
            <a:pPr marL="457200" indent="-457200">
              <a:buFont typeface="Arial"/>
              <a:buChar char="•"/>
            </a:pPr>
            <a:endParaRPr lang="en-US" sz="2800"/>
          </a:p>
          <a:p>
            <a:pPr marL="457200" indent="-457200">
              <a:buFont typeface="Arial"/>
              <a:buChar char="•"/>
            </a:pPr>
            <a:r>
              <a:rPr lang="en-US" sz="2800"/>
              <a:t>Please ensure all items of clothing and footwear are clearly labelled. </a:t>
            </a:r>
          </a:p>
        </p:txBody>
      </p:sp>
      <p:pic>
        <p:nvPicPr>
          <p:cNvPr id="3" name="Picture 3">
            <a:extLst>
              <a:ext uri="{FF2B5EF4-FFF2-40B4-BE49-F238E27FC236}">
                <a16:creationId xmlns:a16="http://schemas.microsoft.com/office/drawing/2014/main" id="{EE4DC423-212B-CF04-3137-55A69A9BBEDA}"/>
              </a:ext>
            </a:extLst>
          </p:cNvPr>
          <p:cNvPicPr>
            <a:picLocks noChangeAspect="1"/>
          </p:cNvPicPr>
          <p:nvPr/>
        </p:nvPicPr>
        <p:blipFill>
          <a:blip r:embed="rId2"/>
          <a:stretch>
            <a:fillRect/>
          </a:stretch>
        </p:blipFill>
        <p:spPr>
          <a:xfrm>
            <a:off x="7966953" y="2902"/>
            <a:ext cx="2743200" cy="2199132"/>
          </a:xfrm>
          <a:prstGeom prst="rect">
            <a:avLst/>
          </a:prstGeom>
        </p:spPr>
      </p:pic>
    </p:spTree>
    <p:extLst>
      <p:ext uri="{BB962C8B-B14F-4D97-AF65-F5344CB8AC3E}">
        <p14:creationId xmlns:p14="http://schemas.microsoft.com/office/powerpoint/2010/main" val="3788452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0A3DA0-ACA7-A1C0-1ED3-389F7FF1FD62}"/>
              </a:ext>
            </a:extLst>
          </p:cNvPr>
          <p:cNvSpPr txBox="1"/>
          <p:nvPr/>
        </p:nvSpPr>
        <p:spPr>
          <a:xfrm>
            <a:off x="1092742" y="703635"/>
            <a:ext cx="11100878" cy="68634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a:solidFill>
                  <a:schemeClr val="accent4"/>
                </a:solidFill>
              </a:rPr>
              <a:t>After School Homework Club</a:t>
            </a:r>
            <a:endParaRPr lang="en-US" b="1" u="sng">
              <a:solidFill>
                <a:schemeClr val="accent4"/>
              </a:solidFill>
            </a:endParaRPr>
          </a:p>
          <a:p>
            <a:pPr algn="ctr"/>
            <a:endParaRPr lang="en-US" sz="2800" b="1" u="sng"/>
          </a:p>
          <a:p>
            <a:r>
              <a:rPr lang="en-US" sz="2400"/>
              <a:t>If your child had an educational assessment, they may qualify for a place in the Homework club after school. </a:t>
            </a:r>
            <a:endParaRPr lang="en-US"/>
          </a:p>
          <a:p>
            <a:endParaRPr lang="en-US" sz="2400"/>
          </a:p>
          <a:p>
            <a:r>
              <a:rPr lang="en-US" sz="2400"/>
              <a:t>Some of the kind ladies in the Homework Club will help your son or daughter to complete their homework and they will get free fruit and a drink. </a:t>
            </a:r>
            <a:endParaRPr lang="en-US"/>
          </a:p>
          <a:p>
            <a:endParaRPr lang="en-US" sz="2400"/>
          </a:p>
          <a:p>
            <a:r>
              <a:rPr lang="en-US" sz="2400"/>
              <a:t>The Homework Club starts at 4.15pm and finishes at 5.30pm Monday to Thursday. </a:t>
            </a:r>
          </a:p>
          <a:p>
            <a:endParaRPr lang="en-US" sz="2400"/>
          </a:p>
          <a:p>
            <a:r>
              <a:rPr lang="en-IE" sz="2400"/>
              <a:t>It is supervised by our team of Special Needs Assistants. </a:t>
            </a:r>
            <a:endParaRPr lang="en-IE" sz="2400">
              <a:ea typeface="+mn-lt"/>
              <a:cs typeface="+mn-lt"/>
            </a:endParaRPr>
          </a:p>
          <a:p>
            <a:endParaRPr lang="en-IE" sz="2400">
              <a:ea typeface="+mn-lt"/>
              <a:cs typeface="+mn-lt"/>
            </a:endParaRPr>
          </a:p>
          <a:p>
            <a:r>
              <a:rPr lang="en-IE" sz="2400"/>
              <a:t>If would like your son or daughter to avail of this facility, please contact the school on 094 93 81228</a:t>
            </a:r>
            <a:endParaRPr lang="en-US" sz="2400">
              <a:ea typeface="+mn-lt"/>
              <a:cs typeface="+mn-lt"/>
            </a:endParaRPr>
          </a:p>
          <a:p>
            <a:endParaRPr lang="en-IE" sz="2400">
              <a:ea typeface="+mn-lt"/>
              <a:cs typeface="+mn-lt"/>
            </a:endParaRPr>
          </a:p>
          <a:p>
            <a:endParaRPr lang="en-US" sz="2400"/>
          </a:p>
        </p:txBody>
      </p:sp>
      <p:pic>
        <p:nvPicPr>
          <p:cNvPr id="3" name="Picture 3" descr="A picture containing text, toy&#10;&#10;Description automatically generated">
            <a:extLst>
              <a:ext uri="{FF2B5EF4-FFF2-40B4-BE49-F238E27FC236}">
                <a16:creationId xmlns:a16="http://schemas.microsoft.com/office/drawing/2014/main" id="{CA3C7AA2-CACE-C5E2-0937-466A0A6BEA72}"/>
              </a:ext>
            </a:extLst>
          </p:cNvPr>
          <p:cNvPicPr>
            <a:picLocks noChangeAspect="1"/>
          </p:cNvPicPr>
          <p:nvPr/>
        </p:nvPicPr>
        <p:blipFill rotWithShape="1">
          <a:blip r:embed="rId2"/>
          <a:srcRect t="17123" r="-358" b="19178"/>
          <a:stretch/>
        </p:blipFill>
        <p:spPr>
          <a:xfrm>
            <a:off x="9915525" y="1013"/>
            <a:ext cx="2275077" cy="1516828"/>
          </a:xfrm>
          <a:prstGeom prst="rect">
            <a:avLst/>
          </a:prstGeom>
        </p:spPr>
      </p:pic>
    </p:spTree>
    <p:extLst>
      <p:ext uri="{BB962C8B-B14F-4D97-AF65-F5344CB8AC3E}">
        <p14:creationId xmlns:p14="http://schemas.microsoft.com/office/powerpoint/2010/main" val="668050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716978-ACEE-617D-673F-F149EF64F67F}"/>
              </a:ext>
            </a:extLst>
          </p:cNvPr>
          <p:cNvSpPr txBox="1"/>
          <p:nvPr/>
        </p:nvSpPr>
        <p:spPr>
          <a:xfrm>
            <a:off x="1069183" y="723901"/>
            <a:ext cx="10089353" cy="4370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a:solidFill>
                  <a:schemeClr val="accent4"/>
                </a:solidFill>
                <a:ea typeface="+mn-lt"/>
                <a:cs typeface="+mn-lt"/>
              </a:rPr>
              <a:t>After School Evening Study</a:t>
            </a:r>
          </a:p>
          <a:p>
            <a:pPr algn="ctr"/>
            <a:endParaRPr lang="en-US" sz="2800" b="1" u="sng"/>
          </a:p>
          <a:p>
            <a:endParaRPr lang="en-US"/>
          </a:p>
          <a:p>
            <a:r>
              <a:rPr lang="en-US" sz="2400"/>
              <a:t>Evening Study is available to all students from 4.15pm to 6.15pm, Monday to Thursday and 2.00pm to 4.00pm on Friday. </a:t>
            </a:r>
          </a:p>
          <a:p>
            <a:endParaRPr lang="en-US" sz="2400"/>
          </a:p>
          <a:p>
            <a:r>
              <a:rPr lang="en-US" sz="2400"/>
              <a:t>This is a quiet, study facility, students do not get help with their work. </a:t>
            </a:r>
          </a:p>
          <a:p>
            <a:endParaRPr lang="en-US" sz="2400"/>
          </a:p>
          <a:p>
            <a:r>
              <a:rPr lang="en-US" sz="2400"/>
              <a:t>There are costs involved in attending Evening Study. </a:t>
            </a:r>
          </a:p>
          <a:p>
            <a:endParaRPr lang="en-US"/>
          </a:p>
          <a:p>
            <a:endParaRPr lang="en-US"/>
          </a:p>
        </p:txBody>
      </p:sp>
      <p:pic>
        <p:nvPicPr>
          <p:cNvPr id="3" name="Picture 3" descr="A picture containing icon&#10;&#10;Description automatically generated">
            <a:extLst>
              <a:ext uri="{FF2B5EF4-FFF2-40B4-BE49-F238E27FC236}">
                <a16:creationId xmlns:a16="http://schemas.microsoft.com/office/drawing/2014/main" id="{41DD690B-51C7-E008-A8AC-31D5DD6D6311}"/>
              </a:ext>
            </a:extLst>
          </p:cNvPr>
          <p:cNvPicPr>
            <a:picLocks noChangeAspect="1"/>
          </p:cNvPicPr>
          <p:nvPr/>
        </p:nvPicPr>
        <p:blipFill>
          <a:blip r:embed="rId2"/>
          <a:stretch>
            <a:fillRect/>
          </a:stretch>
        </p:blipFill>
        <p:spPr>
          <a:xfrm>
            <a:off x="8410904" y="4558498"/>
            <a:ext cx="2743200" cy="2151888"/>
          </a:xfrm>
          <a:prstGeom prst="rect">
            <a:avLst/>
          </a:prstGeom>
        </p:spPr>
      </p:pic>
    </p:spTree>
    <p:extLst>
      <p:ext uri="{BB962C8B-B14F-4D97-AF65-F5344CB8AC3E}">
        <p14:creationId xmlns:p14="http://schemas.microsoft.com/office/powerpoint/2010/main" val="4253321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0C6CA1-A7EF-F270-531F-325A00DCC48E}"/>
              </a:ext>
            </a:extLst>
          </p:cNvPr>
          <p:cNvSpPr txBox="1"/>
          <p:nvPr/>
        </p:nvSpPr>
        <p:spPr>
          <a:xfrm>
            <a:off x="801672" y="849549"/>
            <a:ext cx="11115317" cy="63401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chemeClr val="accent4"/>
                </a:solidFill>
              </a:rPr>
              <a:t>I</a:t>
            </a:r>
            <a:r>
              <a:rPr lang="en-US" sz="2800" b="1" u="sng">
                <a:solidFill>
                  <a:schemeClr val="accent4"/>
                </a:solidFill>
              </a:rPr>
              <a:t>f your Child feels Sick in school</a:t>
            </a:r>
            <a:endParaRPr lang="en-US">
              <a:solidFill>
                <a:schemeClr val="accent4"/>
              </a:solidFill>
            </a:endParaRPr>
          </a:p>
          <a:p>
            <a:endParaRPr lang="en-US"/>
          </a:p>
          <a:p>
            <a:pPr marL="342900" indent="-342900">
              <a:buFont typeface="Arial"/>
              <a:buChar char="•"/>
            </a:pPr>
            <a:r>
              <a:rPr lang="en-US" sz="2400"/>
              <a:t>If your child feels sick and they really cannot stay in school, they tell their class teacher that they don’t feel well, and they want to go home.</a:t>
            </a:r>
          </a:p>
          <a:p>
            <a:pPr marL="342900" indent="-342900">
              <a:buFont typeface="Arial"/>
              <a:buChar char="•"/>
            </a:pPr>
            <a:endParaRPr lang="en-US" sz="2400"/>
          </a:p>
          <a:p>
            <a:pPr marL="342900" indent="-342900">
              <a:buFont typeface="Arial"/>
              <a:buChar char="•"/>
            </a:pPr>
            <a:r>
              <a:rPr lang="en-US" sz="2400"/>
              <a:t>They gather their belongings, go the school office and tell Fiona or Imelda that they want to go home. They will ring a parent or guardian to collect them.</a:t>
            </a:r>
          </a:p>
          <a:p>
            <a:pPr marL="342900" indent="-342900">
              <a:buFont typeface="Arial"/>
              <a:buChar char="•"/>
            </a:pPr>
            <a:endParaRPr lang="en-US" sz="2400"/>
          </a:p>
          <a:p>
            <a:pPr marL="342900" indent="-342900">
              <a:buFont typeface="Arial"/>
              <a:buChar char="•"/>
            </a:pPr>
            <a:r>
              <a:rPr lang="en-US" sz="2400"/>
              <a:t> The student’s contact numbers are available on our school administration system. </a:t>
            </a:r>
          </a:p>
          <a:p>
            <a:pPr marL="342900" indent="-342900">
              <a:buFont typeface="Arial"/>
              <a:buChar char="•"/>
            </a:pPr>
            <a:endParaRPr lang="en-US" sz="2400"/>
          </a:p>
          <a:p>
            <a:pPr marL="342900" indent="-342900">
              <a:buFont typeface="Arial"/>
              <a:buChar char="•"/>
            </a:pPr>
            <a:r>
              <a:rPr lang="en-US" sz="2400"/>
              <a:t>A student cannot leave the school without their parents or guardians signing them out, and you must come into the school office to collect your child.</a:t>
            </a:r>
          </a:p>
          <a:p>
            <a:pPr marL="342900" indent="-342900">
              <a:buFont typeface="Arial"/>
              <a:buChar char="•"/>
            </a:pPr>
            <a:endParaRPr lang="en-US" sz="2400"/>
          </a:p>
          <a:p>
            <a:pPr marL="342900" indent="-342900">
              <a:buFont typeface="Arial"/>
              <a:buChar char="•"/>
            </a:pPr>
            <a:endParaRPr lang="en-US" sz="2400"/>
          </a:p>
        </p:txBody>
      </p:sp>
    </p:spTree>
    <p:extLst>
      <p:ext uri="{BB962C8B-B14F-4D97-AF65-F5344CB8AC3E}">
        <p14:creationId xmlns:p14="http://schemas.microsoft.com/office/powerpoint/2010/main" val="1016989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1268" y="766689"/>
            <a:ext cx="10951698" cy="369332"/>
          </a:xfrm>
          <a:prstGeom prst="rect">
            <a:avLst/>
          </a:prstGeom>
          <a:noFill/>
        </p:spPr>
        <p:txBody>
          <a:bodyPr wrap="square" lIns="91440" tIns="45720" rIns="91440" bIns="45720" rtlCol="0" anchor="t">
            <a:spAutoFit/>
          </a:bodyPr>
          <a:lstStyle/>
          <a:p>
            <a:pPr algn="ctr"/>
            <a:endParaRPr lang="en-IE"/>
          </a:p>
        </p:txBody>
      </p:sp>
      <p:sp>
        <p:nvSpPr>
          <p:cNvPr id="3" name="TextBox 2">
            <a:extLst>
              <a:ext uri="{FF2B5EF4-FFF2-40B4-BE49-F238E27FC236}">
                <a16:creationId xmlns:a16="http://schemas.microsoft.com/office/drawing/2014/main" id="{105A09F1-6CFB-C169-877E-3AB8A8826522}"/>
              </a:ext>
            </a:extLst>
          </p:cNvPr>
          <p:cNvSpPr txBox="1"/>
          <p:nvPr/>
        </p:nvSpPr>
        <p:spPr>
          <a:xfrm>
            <a:off x="1714500" y="904874"/>
            <a:ext cx="10019107"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a:solidFill>
                  <a:schemeClr val="accent4"/>
                </a:solidFill>
              </a:rPr>
              <a:t>Additional Educational Needs Team.</a:t>
            </a:r>
            <a:endParaRPr lang="en-US">
              <a:solidFill>
                <a:schemeClr val="accent4"/>
              </a:solidFill>
            </a:endParaRPr>
          </a:p>
          <a:p>
            <a:endParaRPr lang="en-US" sz="2800" b="1" u="sng">
              <a:solidFill>
                <a:schemeClr val="accent4"/>
              </a:solidFill>
            </a:endParaRPr>
          </a:p>
          <a:p>
            <a:pPr marL="342900" indent="-342900">
              <a:buFont typeface="Arial"/>
              <a:buChar char="•"/>
            </a:pPr>
            <a:r>
              <a:rPr lang="en-US" sz="2400"/>
              <a:t>Ms. Tracey Kenny (Additional Educational Needs Coordinator)</a:t>
            </a:r>
          </a:p>
          <a:p>
            <a:pPr marL="342900" indent="-342900">
              <a:buFont typeface="Arial"/>
              <a:buChar char="•"/>
            </a:pPr>
            <a:r>
              <a:rPr lang="en-US" sz="2400"/>
              <a:t>Ms. Heather Coleman</a:t>
            </a:r>
          </a:p>
          <a:p>
            <a:pPr marL="342900" indent="-342900">
              <a:buFont typeface="Arial"/>
              <a:buChar char="•"/>
            </a:pPr>
            <a:r>
              <a:rPr lang="en-US" sz="2400"/>
              <a:t>Ms. Mary Dunne</a:t>
            </a:r>
          </a:p>
          <a:p>
            <a:pPr marL="342900" indent="-342900">
              <a:buFont typeface="Arial"/>
              <a:buChar char="•"/>
            </a:pPr>
            <a:r>
              <a:rPr lang="en-US" sz="2400"/>
              <a:t>Ms. Louise </a:t>
            </a:r>
            <a:r>
              <a:rPr lang="en-US" sz="2400" err="1"/>
              <a:t>McEvaddy</a:t>
            </a:r>
          </a:p>
          <a:p>
            <a:pPr marL="342900" indent="-342900">
              <a:buFont typeface="Arial"/>
              <a:buChar char="•"/>
            </a:pPr>
            <a:endParaRPr lang="en-US" sz="2400"/>
          </a:p>
          <a:p>
            <a:pPr marL="342900" indent="-342900">
              <a:buFont typeface="Arial"/>
              <a:buChar char="•"/>
            </a:pPr>
            <a:r>
              <a:rPr lang="en-US" sz="2400"/>
              <a:t>Please ensure all documentation, relevant to your child's additional needs, are submitted with the Enrolment form. </a:t>
            </a:r>
          </a:p>
        </p:txBody>
      </p:sp>
    </p:spTree>
    <p:extLst>
      <p:ext uri="{BB962C8B-B14F-4D97-AF65-F5344CB8AC3E}">
        <p14:creationId xmlns:p14="http://schemas.microsoft.com/office/powerpoint/2010/main" val="526201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45C9B1-77C2-53E7-1FDC-D658A41E7B28}"/>
              </a:ext>
            </a:extLst>
          </p:cNvPr>
          <p:cNvSpPr txBox="1"/>
          <p:nvPr/>
        </p:nvSpPr>
        <p:spPr>
          <a:xfrm>
            <a:off x="1445752" y="874643"/>
            <a:ext cx="10753337" cy="41242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dirty="0">
                <a:solidFill>
                  <a:schemeClr val="accent4"/>
                </a:solidFill>
                <a:ea typeface="+mn-lt"/>
                <a:cs typeface="+mn-lt"/>
              </a:rPr>
              <a:t>CAT 4 Tests</a:t>
            </a:r>
            <a:endParaRPr lang="en-US" sz="2800" dirty="0">
              <a:solidFill>
                <a:schemeClr val="accent4"/>
              </a:solidFill>
            </a:endParaRPr>
          </a:p>
          <a:p>
            <a:endParaRPr lang="en-US" sz="2400" b="1" u="sng">
              <a:solidFill>
                <a:schemeClr val="accent4"/>
              </a:solidFill>
              <a:ea typeface="+mn-lt"/>
              <a:cs typeface="+mn-lt"/>
            </a:endParaRPr>
          </a:p>
          <a:p>
            <a:r>
              <a:rPr lang="en-US" sz="2400" dirty="0">
                <a:ea typeface="+mn-lt"/>
                <a:cs typeface="+mn-lt"/>
              </a:rPr>
              <a:t>All 1st year students will be invited to sit the CAT 4(cognitive attainment tests) before they start 1st year. </a:t>
            </a:r>
          </a:p>
          <a:p>
            <a:endParaRPr lang="en-US" sz="2400">
              <a:ea typeface="+mn-lt"/>
              <a:cs typeface="+mn-lt"/>
            </a:endParaRPr>
          </a:p>
          <a:p>
            <a:r>
              <a:rPr lang="en-US" sz="2400" dirty="0">
                <a:ea typeface="+mn-lt"/>
                <a:cs typeface="+mn-lt"/>
              </a:rPr>
              <a:t>These tests will help us to determine the students who may require additional support. </a:t>
            </a:r>
            <a:endParaRPr lang="en-US" dirty="0"/>
          </a:p>
          <a:p>
            <a:endParaRPr lang="en-US" sz="2400">
              <a:ea typeface="+mn-lt"/>
              <a:cs typeface="+mn-lt"/>
            </a:endParaRPr>
          </a:p>
          <a:p>
            <a:r>
              <a:rPr lang="en-US" sz="2400" dirty="0">
                <a:ea typeface="+mn-lt"/>
                <a:cs typeface="+mn-lt"/>
              </a:rPr>
              <a:t>The results of the CAT 4 tests will be sent home after we have </a:t>
            </a:r>
            <a:r>
              <a:rPr lang="en-US" sz="2400" dirty="0" err="1">
                <a:ea typeface="+mn-lt"/>
                <a:cs typeface="+mn-lt"/>
              </a:rPr>
              <a:t>analysed</a:t>
            </a:r>
            <a:r>
              <a:rPr lang="en-US" sz="2400" dirty="0">
                <a:ea typeface="+mn-lt"/>
                <a:cs typeface="+mn-lt"/>
              </a:rPr>
              <a:t> the results. </a:t>
            </a:r>
            <a:endParaRPr lang="en-US" sz="2400" dirty="0"/>
          </a:p>
          <a:p>
            <a:pPr algn="l"/>
            <a:endParaRPr lang="en-US"/>
          </a:p>
        </p:txBody>
      </p:sp>
    </p:spTree>
    <p:extLst>
      <p:ext uri="{BB962C8B-B14F-4D97-AF65-F5344CB8AC3E}">
        <p14:creationId xmlns:p14="http://schemas.microsoft.com/office/powerpoint/2010/main" val="1280161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2360" y="687596"/>
            <a:ext cx="10336200" cy="4462760"/>
          </a:xfrm>
          <a:prstGeom prst="rect">
            <a:avLst/>
          </a:prstGeom>
          <a:noFill/>
        </p:spPr>
        <p:txBody>
          <a:bodyPr wrap="square" lIns="91440" tIns="45720" rIns="91440" bIns="45720" rtlCol="0" anchor="t">
            <a:spAutoFit/>
          </a:bodyPr>
          <a:lstStyle/>
          <a:p>
            <a:pPr algn="ctr"/>
            <a:r>
              <a:rPr lang="en-IE" sz="2800" b="1" u="sng">
                <a:solidFill>
                  <a:schemeClr val="accent5">
                    <a:lumMod val="75000"/>
                  </a:schemeClr>
                </a:solidFill>
              </a:rPr>
              <a:t>Irish Exemptions</a:t>
            </a:r>
          </a:p>
          <a:p>
            <a:pPr algn="ctr"/>
            <a:endParaRPr lang="en-IE" sz="2800" b="1" u="sng">
              <a:solidFill>
                <a:schemeClr val="accent5">
                  <a:lumMod val="75000"/>
                </a:schemeClr>
              </a:solidFill>
            </a:endParaRPr>
          </a:p>
          <a:p>
            <a:r>
              <a:rPr lang="en-IE" sz="2400"/>
              <a:t>Students will only be permitted to join the Irish exempt class, after the official Irish exemption certificate has been processed.</a:t>
            </a:r>
          </a:p>
          <a:p>
            <a:endParaRPr lang="en-IE" sz="2400"/>
          </a:p>
          <a:p>
            <a:r>
              <a:rPr lang="en-IE" sz="2400"/>
              <a:t>Students who are not studying Irish will receive either literacy or numeracy support.</a:t>
            </a:r>
            <a:r>
              <a:rPr lang="en-IE"/>
              <a:t> </a:t>
            </a:r>
          </a:p>
          <a:p>
            <a:endParaRPr lang="en-IE"/>
          </a:p>
          <a:p>
            <a:r>
              <a:rPr lang="en-IE" sz="2400"/>
              <a:t>Please contact Ms. Tracey Kenny if your son or daughter has an Irish exemption.</a:t>
            </a:r>
          </a:p>
          <a:p>
            <a:r>
              <a:rPr lang="en-IE" sz="2400">
                <a:hlinkClick r:id="rId2"/>
              </a:rPr>
              <a:t>tracey.kenny@stlouiscs.com</a:t>
            </a:r>
            <a:endParaRPr lang="en-IE" sz="2400"/>
          </a:p>
          <a:p>
            <a:endParaRPr lang="en-IE"/>
          </a:p>
        </p:txBody>
      </p:sp>
    </p:spTree>
    <p:extLst>
      <p:ext uri="{BB962C8B-B14F-4D97-AF65-F5344CB8AC3E}">
        <p14:creationId xmlns:p14="http://schemas.microsoft.com/office/powerpoint/2010/main" val="3622352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9D01DF-F8E4-8EB9-2330-CFCA1860FC78}"/>
              </a:ext>
            </a:extLst>
          </p:cNvPr>
          <p:cNvSpPr txBox="1"/>
          <p:nvPr/>
        </p:nvSpPr>
        <p:spPr>
          <a:xfrm>
            <a:off x="769299" y="505824"/>
            <a:ext cx="11101230" cy="52322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dirty="0">
                <a:solidFill>
                  <a:schemeClr val="tx2"/>
                </a:solidFill>
              </a:rPr>
              <a:t>Welcome </a:t>
            </a:r>
            <a:endParaRPr lang="en-US" sz="2800" u="sng" dirty="0">
              <a:solidFill>
                <a:schemeClr val="tx2"/>
              </a:solidFill>
            </a:endParaRPr>
          </a:p>
          <a:p>
            <a:pPr algn="ctr"/>
            <a:endParaRPr lang="en-US" b="1" u="sng">
              <a:solidFill>
                <a:schemeClr val="tx2"/>
              </a:solidFill>
              <a:ea typeface="+mn-lt"/>
              <a:cs typeface="+mn-lt"/>
            </a:endParaRPr>
          </a:p>
          <a:p>
            <a:pPr algn="just"/>
            <a:r>
              <a:rPr lang="en-US" dirty="0"/>
              <a:t>On behalf of the entire school community, we extend a warm welcome to you and your child, and I hope you will find this eBook both useful and informative, </a:t>
            </a:r>
          </a:p>
          <a:p>
            <a:pPr algn="just"/>
            <a:r>
              <a:rPr lang="en-US" dirty="0"/>
              <a:t>St. Louis Community School is a vibrant school, and our team of dedicated staff work together to create an inclusive and successful learning environment where everyone feels happy, safe, respected and valued. </a:t>
            </a:r>
          </a:p>
          <a:p>
            <a:pPr algn="just"/>
            <a:r>
              <a:rPr lang="en-US" dirty="0"/>
              <a:t>We promote a positive culture, and the values of kindness and respect are at the heart of everything we do.  </a:t>
            </a:r>
          </a:p>
          <a:p>
            <a:pPr algn="just"/>
            <a:endParaRPr lang="en-US"/>
          </a:p>
          <a:p>
            <a:pPr algn="just"/>
            <a:r>
              <a:rPr lang="en-US" dirty="0"/>
              <a:t>Wishing you all the best as you embark on a wonderful educational journey with us,</a:t>
            </a:r>
          </a:p>
          <a:p>
            <a:pPr algn="just"/>
            <a:endParaRPr lang="en-US"/>
          </a:p>
          <a:p>
            <a:pPr algn="just"/>
            <a:r>
              <a:rPr lang="en-US" dirty="0"/>
              <a:t>Yours sincerely,</a:t>
            </a:r>
          </a:p>
          <a:p>
            <a:pPr algn="just"/>
            <a:endParaRPr lang="en-US"/>
          </a:p>
          <a:p>
            <a:pPr algn="just"/>
            <a:r>
              <a:rPr lang="en-US" dirty="0"/>
              <a:t>Ms. Regina Anderson            Mr. Grahame Cleary                              </a:t>
            </a:r>
          </a:p>
          <a:p>
            <a:pPr algn="just"/>
            <a:r>
              <a:rPr lang="en-US" dirty="0"/>
              <a:t>Principal           Deputy Principal</a:t>
            </a:r>
          </a:p>
          <a:p>
            <a:pPr algn="just"/>
            <a:endParaRPr lang="en-US"/>
          </a:p>
          <a:p>
            <a:pPr algn="just"/>
            <a:r>
              <a:rPr lang="en-US" dirty="0"/>
              <a:t>                                    </a:t>
            </a:r>
          </a:p>
        </p:txBody>
      </p:sp>
      <p:pic>
        <p:nvPicPr>
          <p:cNvPr id="7" name="Picture 6" descr="A picture containing text, clipart&#10;&#10;Description automatically generated">
            <a:extLst>
              <a:ext uri="{FF2B5EF4-FFF2-40B4-BE49-F238E27FC236}">
                <a16:creationId xmlns:a16="http://schemas.microsoft.com/office/drawing/2014/main" id="{D9C6014E-F9E7-1F65-AAAF-E0731F910B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8389" y="1460"/>
            <a:ext cx="623455" cy="810491"/>
          </a:xfrm>
          <a:prstGeom prst="rect">
            <a:avLst/>
          </a:prstGeom>
        </p:spPr>
      </p:pic>
      <p:pic>
        <p:nvPicPr>
          <p:cNvPr id="6" name="Picture 7">
            <a:extLst>
              <a:ext uri="{FF2B5EF4-FFF2-40B4-BE49-F238E27FC236}">
                <a16:creationId xmlns:a16="http://schemas.microsoft.com/office/drawing/2014/main" id="{55654963-D871-AD3A-DD8D-AAE8E7881C28}"/>
              </a:ext>
            </a:extLst>
          </p:cNvPr>
          <p:cNvPicPr>
            <a:picLocks noChangeAspect="1"/>
          </p:cNvPicPr>
          <p:nvPr/>
        </p:nvPicPr>
        <p:blipFill>
          <a:blip r:embed="rId3"/>
          <a:srcRect l="31288" r="-205" b="-216"/>
          <a:stretch/>
        </p:blipFill>
        <p:spPr>
          <a:xfrm>
            <a:off x="8152679" y="4046134"/>
            <a:ext cx="2325937" cy="2518519"/>
          </a:xfrm>
          <a:prstGeom prst="rect">
            <a:avLst/>
          </a:prstGeom>
        </p:spPr>
      </p:pic>
    </p:spTree>
    <p:extLst>
      <p:ext uri="{BB962C8B-B14F-4D97-AF65-F5344CB8AC3E}">
        <p14:creationId xmlns:p14="http://schemas.microsoft.com/office/powerpoint/2010/main" val="14347755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E17D35-DC22-B938-9BBF-CABF3698D155}"/>
              </a:ext>
            </a:extLst>
          </p:cNvPr>
          <p:cNvSpPr txBox="1"/>
          <p:nvPr/>
        </p:nvSpPr>
        <p:spPr>
          <a:xfrm>
            <a:off x="848788" y="609801"/>
            <a:ext cx="10227465" cy="76944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b="1" u="sng">
              <a:solidFill>
                <a:schemeClr val="accent4"/>
              </a:solidFill>
            </a:endParaRPr>
          </a:p>
          <a:p>
            <a:pPr algn="ctr"/>
            <a:r>
              <a:rPr lang="en-US" sz="2800" b="1" u="sng">
                <a:solidFill>
                  <a:schemeClr val="accent4"/>
                </a:solidFill>
              </a:rPr>
              <a:t>Junior Cycle Schools </a:t>
            </a:r>
            <a:r>
              <a:rPr lang="en-US" sz="2800" b="1" u="sng" err="1">
                <a:solidFill>
                  <a:schemeClr val="accent4"/>
                </a:solidFill>
              </a:rPr>
              <a:t>Programme</a:t>
            </a:r>
            <a:endParaRPr lang="en-US" sz="2800" b="1" u="sng">
              <a:solidFill>
                <a:schemeClr val="accent4"/>
              </a:solidFill>
            </a:endParaRPr>
          </a:p>
          <a:p>
            <a:endParaRPr lang="en-US" sz="2800" b="1" u="sng">
              <a:solidFill>
                <a:schemeClr val="accent4"/>
              </a:solidFill>
            </a:endParaRPr>
          </a:p>
          <a:p>
            <a:r>
              <a:rPr lang="en-US" sz="2800">
                <a:ea typeface="+mn-lt"/>
                <a:cs typeface="+mn-lt"/>
              </a:rPr>
              <a:t>The Junior Certificate School </a:t>
            </a:r>
            <a:r>
              <a:rPr lang="en-US" sz="2800" err="1">
                <a:ea typeface="+mn-lt"/>
                <a:cs typeface="+mn-lt"/>
              </a:rPr>
              <a:t>Programme</a:t>
            </a:r>
            <a:r>
              <a:rPr lang="en-US" sz="2800">
                <a:ea typeface="+mn-lt"/>
                <a:cs typeface="+mn-lt"/>
              </a:rPr>
              <a:t> (JCSP) operates within the Junior Cycle curriculum. </a:t>
            </a:r>
            <a:endParaRPr lang="en-US" sz="2800"/>
          </a:p>
          <a:p>
            <a:endParaRPr lang="en-US" sz="2800">
              <a:ea typeface="+mn-lt"/>
              <a:cs typeface="+mn-lt"/>
            </a:endParaRPr>
          </a:p>
          <a:p>
            <a:r>
              <a:rPr lang="en-US" sz="2800">
                <a:ea typeface="+mn-lt"/>
                <a:cs typeface="+mn-lt"/>
              </a:rPr>
              <a:t>It is an intervention into the Junior Cycle and not an alternative to it. </a:t>
            </a:r>
            <a:endParaRPr lang="en-US">
              <a:ea typeface="+mn-lt"/>
              <a:cs typeface="+mn-lt"/>
            </a:endParaRPr>
          </a:p>
          <a:p>
            <a:endParaRPr lang="en-US" sz="2800">
              <a:ea typeface="+mn-lt"/>
              <a:cs typeface="+mn-lt"/>
            </a:endParaRPr>
          </a:p>
          <a:p>
            <a:r>
              <a:rPr lang="en-US" sz="2800">
                <a:ea typeface="+mn-lt"/>
                <a:cs typeface="+mn-lt"/>
              </a:rPr>
              <a:t>It helps to make the curriculum accessible and relevant to young people who would benefit from a different approach to the Junior Cycle. </a:t>
            </a:r>
            <a:endParaRPr lang="en-US"/>
          </a:p>
          <a:p>
            <a:endParaRPr lang="en-US" b="1" cap="all"/>
          </a:p>
          <a:p>
            <a:endParaRPr lang="en-US" sz="2800" b="1" u="sng">
              <a:solidFill>
                <a:schemeClr val="accent4"/>
              </a:solidFill>
            </a:endParaRPr>
          </a:p>
          <a:p>
            <a:endParaRPr lang="en-US" sz="2800" b="1" u="sng">
              <a:solidFill>
                <a:schemeClr val="accent4"/>
              </a:solidFill>
            </a:endParaRPr>
          </a:p>
          <a:p>
            <a:endParaRPr lang="en-US" sz="2800" b="1" u="sng">
              <a:solidFill>
                <a:schemeClr val="accent4"/>
              </a:solidFill>
            </a:endParaRPr>
          </a:p>
          <a:p>
            <a:endParaRPr lang="en-US" sz="2800" b="1" u="sng">
              <a:solidFill>
                <a:schemeClr val="accent4"/>
              </a:solidFill>
            </a:endParaRPr>
          </a:p>
          <a:p>
            <a:endParaRPr lang="en-US" sz="2800" b="1" u="sng">
              <a:solidFill>
                <a:schemeClr val="accent4"/>
              </a:solidFill>
            </a:endParaRPr>
          </a:p>
        </p:txBody>
      </p:sp>
      <p:pic>
        <p:nvPicPr>
          <p:cNvPr id="3" name="Picture 3" descr="A picture containing shape&#10;&#10;Description automatically generated">
            <a:extLst>
              <a:ext uri="{FF2B5EF4-FFF2-40B4-BE49-F238E27FC236}">
                <a16:creationId xmlns:a16="http://schemas.microsoft.com/office/drawing/2014/main" id="{8C04DDA1-77B9-9BFB-313C-0485AEFA3937}"/>
              </a:ext>
            </a:extLst>
          </p:cNvPr>
          <p:cNvPicPr>
            <a:picLocks noChangeAspect="1"/>
          </p:cNvPicPr>
          <p:nvPr/>
        </p:nvPicPr>
        <p:blipFill>
          <a:blip r:embed="rId2"/>
          <a:stretch>
            <a:fillRect/>
          </a:stretch>
        </p:blipFill>
        <p:spPr>
          <a:xfrm>
            <a:off x="9118060" y="210280"/>
            <a:ext cx="2743200" cy="1508760"/>
          </a:xfrm>
          <a:prstGeom prst="rect">
            <a:avLst/>
          </a:prstGeom>
        </p:spPr>
      </p:pic>
    </p:spTree>
    <p:extLst>
      <p:ext uri="{BB962C8B-B14F-4D97-AF65-F5344CB8AC3E}">
        <p14:creationId xmlns:p14="http://schemas.microsoft.com/office/powerpoint/2010/main" val="2949646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E2CA82-93E1-086A-B179-8F1BB5D5E4AC}"/>
              </a:ext>
            </a:extLst>
          </p:cNvPr>
          <p:cNvSpPr txBox="1"/>
          <p:nvPr/>
        </p:nvSpPr>
        <p:spPr>
          <a:xfrm>
            <a:off x="1200152" y="1140619"/>
            <a:ext cx="10565603"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cs typeface="Segoe UI"/>
              </a:rPr>
              <a:t>The JCSP approach involves:​</a:t>
            </a:r>
          </a:p>
          <a:p>
            <a:endParaRPr lang="en-US" sz="2400">
              <a:cs typeface="Segoe UI"/>
            </a:endParaRPr>
          </a:p>
          <a:p>
            <a:pPr>
              <a:buChar char="•"/>
            </a:pPr>
            <a:r>
              <a:rPr lang="en-US" sz="2400" err="1">
                <a:cs typeface="Arial"/>
              </a:rPr>
              <a:t>analysing</a:t>
            </a:r>
            <a:r>
              <a:rPr lang="en-US" sz="2400">
                <a:cs typeface="Arial"/>
              </a:rPr>
              <a:t> students’ strengths and weaknesses and taking note of any specific recurring difficulties.​</a:t>
            </a:r>
          </a:p>
          <a:p>
            <a:pPr>
              <a:buChar char="•"/>
            </a:pPr>
            <a:r>
              <a:rPr lang="en-US" sz="2400">
                <a:cs typeface="Arial"/>
              </a:rPr>
              <a:t>planning </a:t>
            </a:r>
            <a:r>
              <a:rPr lang="en-US" sz="2400" err="1">
                <a:cs typeface="Arial"/>
              </a:rPr>
              <a:t>programmes</a:t>
            </a:r>
            <a:r>
              <a:rPr lang="en-US" sz="2400">
                <a:cs typeface="Arial"/>
              </a:rPr>
              <a:t> of work which both build on students’ abilities and address the main obstacles which hinder their progress.​</a:t>
            </a:r>
          </a:p>
          <a:p>
            <a:pPr>
              <a:buChar char="•"/>
            </a:pPr>
            <a:r>
              <a:rPr lang="en-US" sz="2400">
                <a:cs typeface="Arial"/>
              </a:rPr>
              <a:t>engaging in dialogue with young people and their parents regarding their needs and their progress in school​. </a:t>
            </a:r>
          </a:p>
          <a:p>
            <a:pPr>
              <a:buChar char="•"/>
            </a:pPr>
            <a:endParaRPr lang="en-US" sz="2400">
              <a:cs typeface="Arial"/>
            </a:endParaRPr>
          </a:p>
          <a:p>
            <a:r>
              <a:rPr lang="en-US" sz="2400">
                <a:cs typeface="Segoe UI"/>
              </a:rPr>
              <a:t>Ms. Andrea Maloney and Mr. Sean Costello are the Junior Cycle Coordinators. </a:t>
            </a:r>
            <a:endParaRPr lang="en-US"/>
          </a:p>
          <a:p>
            <a:endParaRPr lang="en-US" sz="2400">
              <a:cs typeface="Segoe UI"/>
            </a:endParaRPr>
          </a:p>
        </p:txBody>
      </p:sp>
      <p:pic>
        <p:nvPicPr>
          <p:cNvPr id="4" name="Picture 3" descr="A picture containing shape&#10;&#10;Description automatically generated">
            <a:extLst>
              <a:ext uri="{FF2B5EF4-FFF2-40B4-BE49-F238E27FC236}">
                <a16:creationId xmlns:a16="http://schemas.microsoft.com/office/drawing/2014/main" id="{420DA248-DC68-AF84-E423-761E70467037}"/>
              </a:ext>
            </a:extLst>
          </p:cNvPr>
          <p:cNvPicPr>
            <a:picLocks noChangeAspect="1"/>
          </p:cNvPicPr>
          <p:nvPr/>
        </p:nvPicPr>
        <p:blipFill>
          <a:blip r:embed="rId2"/>
          <a:stretch>
            <a:fillRect/>
          </a:stretch>
        </p:blipFill>
        <p:spPr>
          <a:xfrm>
            <a:off x="9451435" y="1921"/>
            <a:ext cx="2743200" cy="1508760"/>
          </a:xfrm>
          <a:prstGeom prst="rect">
            <a:avLst/>
          </a:prstGeom>
        </p:spPr>
      </p:pic>
    </p:spTree>
    <p:extLst>
      <p:ext uri="{BB962C8B-B14F-4D97-AF65-F5344CB8AC3E}">
        <p14:creationId xmlns:p14="http://schemas.microsoft.com/office/powerpoint/2010/main" val="1392040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6A0989-670E-E81C-81B0-3975D00FC71F}"/>
              </a:ext>
            </a:extLst>
          </p:cNvPr>
          <p:cNvSpPr txBox="1"/>
          <p:nvPr/>
        </p:nvSpPr>
        <p:spPr>
          <a:xfrm>
            <a:off x="554681" y="683116"/>
            <a:ext cx="11355215"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a:solidFill>
                  <a:schemeClr val="accent4"/>
                </a:solidFill>
              </a:rPr>
              <a:t>School Layout</a:t>
            </a:r>
            <a:endParaRPr lang="en-US" u="sng">
              <a:solidFill>
                <a:schemeClr val="accent4"/>
              </a:solidFill>
            </a:endParaRPr>
          </a:p>
          <a:p>
            <a:pPr algn="ctr"/>
            <a:endParaRPr lang="en-US" sz="2800" b="1" u="sng">
              <a:solidFill>
                <a:schemeClr val="accent4"/>
              </a:solidFill>
            </a:endParaRPr>
          </a:p>
          <a:p>
            <a:pPr marL="342900" indent="-342900">
              <a:buFont typeface="Arial"/>
              <a:buChar char="•"/>
            </a:pPr>
            <a:r>
              <a:rPr lang="en-US" sz="2400"/>
              <a:t>Our school is basically a square on four different levels, with a piece built onto it.</a:t>
            </a:r>
          </a:p>
          <a:p>
            <a:pPr marL="342900" indent="-342900">
              <a:buFont typeface="Arial"/>
              <a:buChar char="•"/>
            </a:pPr>
            <a:endParaRPr lang="en-US" sz="2400"/>
          </a:p>
          <a:p>
            <a:pPr marL="342900" indent="-342900">
              <a:buFont typeface="Arial"/>
              <a:buChar char="•"/>
            </a:pPr>
            <a:r>
              <a:rPr lang="en-US" sz="2400"/>
              <a:t>Your child will have a room number on their timetable and within a few days they will have figured out exactly where there are going and how they are going to get there. </a:t>
            </a:r>
          </a:p>
          <a:p>
            <a:pPr marL="342900" indent="-342900">
              <a:buFont typeface="Arial"/>
              <a:buChar char="•"/>
            </a:pPr>
            <a:endParaRPr lang="en-US" sz="2400"/>
          </a:p>
          <a:p>
            <a:pPr marL="342900" indent="-342900">
              <a:buFont typeface="Arial"/>
              <a:buChar char="•"/>
            </a:pPr>
            <a:r>
              <a:rPr lang="en-US" sz="2400"/>
              <a:t>If their class is on the second floor, then the room number on the timetable will say 2-113, the first number is always the floor level.</a:t>
            </a:r>
          </a:p>
        </p:txBody>
      </p:sp>
      <p:pic>
        <p:nvPicPr>
          <p:cNvPr id="4" name="Picture 3" descr="A picture containing building, road, outdoor, house&#10;&#10;Description automatically generated">
            <a:extLst>
              <a:ext uri="{FF2B5EF4-FFF2-40B4-BE49-F238E27FC236}">
                <a16:creationId xmlns:a16="http://schemas.microsoft.com/office/drawing/2014/main" id="{4386D4EA-22C1-EC0D-03F9-4D3636A5DD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70718" y="-1153"/>
            <a:ext cx="3520443" cy="1457130"/>
          </a:xfrm>
          <a:prstGeom prst="rect">
            <a:avLst/>
          </a:prstGeom>
        </p:spPr>
      </p:pic>
    </p:spTree>
    <p:extLst>
      <p:ext uri="{BB962C8B-B14F-4D97-AF65-F5344CB8AC3E}">
        <p14:creationId xmlns:p14="http://schemas.microsoft.com/office/powerpoint/2010/main" val="6688419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436" y="422541"/>
            <a:ext cx="10551423" cy="14619387"/>
          </a:xfrm>
          <a:prstGeom prst="rect">
            <a:avLst/>
          </a:prstGeom>
          <a:noFill/>
        </p:spPr>
        <p:txBody>
          <a:bodyPr wrap="square" lIns="91440" tIns="45720" rIns="91440" bIns="45720" rtlCol="0" anchor="t">
            <a:spAutoFit/>
          </a:bodyPr>
          <a:lstStyle/>
          <a:p>
            <a:pPr algn="ctr"/>
            <a:r>
              <a:rPr lang="en-IE" sz="2800" b="1" u="sng">
                <a:solidFill>
                  <a:schemeClr val="accent5">
                    <a:lumMod val="75000"/>
                  </a:schemeClr>
                </a:solidFill>
              </a:rPr>
              <a:t>Homework Journals</a:t>
            </a:r>
          </a:p>
          <a:p>
            <a:pPr algn="ctr"/>
            <a:endParaRPr lang="en-IE" sz="2800" b="1" u="sng">
              <a:solidFill>
                <a:schemeClr val="accent5">
                  <a:lumMod val="75000"/>
                </a:schemeClr>
              </a:solidFill>
              <a:ea typeface="+mn-lt"/>
              <a:cs typeface="+mn-lt"/>
            </a:endParaRPr>
          </a:p>
          <a:p>
            <a:r>
              <a:rPr lang="en-IE" sz="2400">
                <a:ea typeface="+mn-lt"/>
                <a:cs typeface="+mn-lt"/>
              </a:rPr>
              <a:t>•Students are asked to have their School Journals with them for every class period to record their homework.</a:t>
            </a:r>
            <a:endParaRPr lang="en-IE" sz="2400"/>
          </a:p>
          <a:p>
            <a:endParaRPr lang="en-IE" sz="2400"/>
          </a:p>
          <a:p>
            <a:r>
              <a:rPr lang="en-IE" sz="2400">
                <a:ea typeface="+mn-lt"/>
                <a:cs typeface="+mn-lt"/>
              </a:rPr>
              <a:t>•Parents are asked to check that their son / daughter is completing their homework and to sign the Homework Journal. </a:t>
            </a:r>
            <a:endParaRPr lang="en-IE" sz="2400"/>
          </a:p>
          <a:p>
            <a:endParaRPr lang="en-IE" sz="2400"/>
          </a:p>
          <a:p>
            <a:r>
              <a:rPr lang="en-IE" sz="2400">
                <a:ea typeface="+mn-lt"/>
                <a:cs typeface="+mn-lt"/>
              </a:rPr>
              <a:t>•The School Journal is to be used only for the recording of homework, and communication between parents/guardians and the school.</a:t>
            </a:r>
          </a:p>
          <a:p>
            <a:endParaRPr lang="en-IE" sz="2400">
              <a:ea typeface="+mn-lt"/>
              <a:cs typeface="+mn-lt"/>
            </a:endParaRPr>
          </a:p>
          <a:p>
            <a:r>
              <a:rPr lang="en-IE" sz="2400">
                <a:ea typeface="+mn-lt"/>
                <a:cs typeface="+mn-lt"/>
              </a:rPr>
              <a:t>We ask students to keep their journals in good condition and free from graffiti. </a:t>
            </a:r>
          </a:p>
          <a:p>
            <a:endParaRPr lang="en-IE" sz="2400">
              <a:ea typeface="+mn-lt"/>
              <a:cs typeface="+mn-lt"/>
            </a:endParaRPr>
          </a:p>
          <a:p>
            <a:endParaRPr lang="en-IE" sz="2400">
              <a:ea typeface="+mn-lt"/>
              <a:cs typeface="+mn-lt"/>
            </a:endParaRPr>
          </a:p>
          <a:p>
            <a:endParaRPr lang="en-IE" sz="2400">
              <a:ea typeface="+mn-lt"/>
              <a:cs typeface="+mn-lt"/>
            </a:endParaRPr>
          </a:p>
          <a:p>
            <a:endParaRPr lang="en-IE" sz="2400">
              <a:ea typeface="+mn-lt"/>
              <a:cs typeface="+mn-lt"/>
            </a:endParaRPr>
          </a:p>
          <a:p>
            <a:endParaRPr lang="en-IE" sz="2400">
              <a:ea typeface="+mn-lt"/>
              <a:cs typeface="+mn-lt"/>
            </a:endParaRPr>
          </a:p>
          <a:p>
            <a:endParaRPr lang="en-IE" sz="2400">
              <a:ea typeface="+mn-lt"/>
              <a:cs typeface="+mn-lt"/>
            </a:endParaRPr>
          </a:p>
          <a:p>
            <a:endParaRPr lang="en-IE" sz="2400">
              <a:ea typeface="+mn-lt"/>
              <a:cs typeface="+mn-lt"/>
            </a:endParaRPr>
          </a:p>
          <a:p>
            <a:endParaRPr lang="en-IE" sz="2400">
              <a:ea typeface="+mn-lt"/>
              <a:cs typeface="+mn-lt"/>
            </a:endParaRPr>
          </a:p>
          <a:p>
            <a:endParaRPr lang="en-IE" sz="2400">
              <a:ea typeface="+mn-lt"/>
              <a:cs typeface="+mn-lt"/>
            </a:endParaRPr>
          </a:p>
          <a:p>
            <a:endParaRPr lang="en-IE" sz="2400">
              <a:ea typeface="+mn-lt"/>
              <a:cs typeface="+mn-lt"/>
            </a:endParaRPr>
          </a:p>
          <a:p>
            <a:endParaRPr lang="en-IE" sz="2400">
              <a:ea typeface="+mn-lt"/>
              <a:cs typeface="+mn-lt"/>
            </a:endParaRPr>
          </a:p>
          <a:p>
            <a:endParaRPr lang="en-IE" sz="2400">
              <a:ea typeface="+mn-lt"/>
              <a:cs typeface="+mn-lt"/>
            </a:endParaRPr>
          </a:p>
          <a:p>
            <a:endParaRPr lang="en-IE" sz="2400">
              <a:ea typeface="+mn-lt"/>
              <a:cs typeface="+mn-lt"/>
            </a:endParaRPr>
          </a:p>
          <a:p>
            <a:endParaRPr lang="en-IE" sz="2400">
              <a:ea typeface="+mn-lt"/>
              <a:cs typeface="+mn-lt"/>
            </a:endParaRPr>
          </a:p>
          <a:p>
            <a:endParaRPr lang="en-IE" sz="2400">
              <a:ea typeface="+mn-lt"/>
              <a:cs typeface="+mn-lt"/>
            </a:endParaRPr>
          </a:p>
          <a:p>
            <a:endParaRPr lang="en-IE" sz="2400">
              <a:ea typeface="+mn-lt"/>
              <a:cs typeface="+mn-lt"/>
            </a:endParaRPr>
          </a:p>
          <a:p>
            <a:endParaRPr lang="en-IE" sz="2400">
              <a:ea typeface="+mn-lt"/>
              <a:cs typeface="+mn-lt"/>
            </a:endParaRPr>
          </a:p>
          <a:p>
            <a:endParaRPr lang="en-IE" sz="2400">
              <a:ea typeface="+mn-lt"/>
              <a:cs typeface="+mn-lt"/>
            </a:endParaRPr>
          </a:p>
          <a:p>
            <a:r>
              <a:rPr lang="en-IE" sz="2400">
                <a:ea typeface="+mn-lt"/>
                <a:cs typeface="+mn-lt"/>
              </a:rPr>
              <a:t> it must be maintained in a clean condition, free from graffiti etc. </a:t>
            </a:r>
            <a:endParaRPr lang="en-IE" sz="2400"/>
          </a:p>
          <a:p>
            <a:endParaRPr lang="en-IE" sz="2400"/>
          </a:p>
          <a:p>
            <a:r>
              <a:rPr lang="en-IE" sz="2400">
                <a:ea typeface="+mn-lt"/>
                <a:cs typeface="+mn-lt"/>
              </a:rPr>
              <a:t>•The loss of a School Journal, or defacing or removing of Journal pages is a serious matter. Where this arises students must present a written explanation of same, signed by parents/guardians, and may be required to purchase a replacement School Journal.</a:t>
            </a:r>
            <a:endParaRPr lang="en-IE" sz="2400"/>
          </a:p>
          <a:p>
            <a:endParaRPr lang="en-IE" sz="2400" b="1" u="sng">
              <a:solidFill>
                <a:schemeClr val="accent5">
                  <a:lumMod val="75000"/>
                </a:schemeClr>
              </a:solidFill>
            </a:endParaRPr>
          </a:p>
          <a:p>
            <a:endParaRPr lang="en-IE" sz="2400" b="1" u="sng">
              <a:solidFill>
                <a:schemeClr val="accent5">
                  <a:lumMod val="75000"/>
                </a:schemeClr>
              </a:solidFill>
            </a:endParaRPr>
          </a:p>
        </p:txBody>
      </p:sp>
    </p:spTree>
    <p:extLst>
      <p:ext uri="{BB962C8B-B14F-4D97-AF65-F5344CB8AC3E}">
        <p14:creationId xmlns:p14="http://schemas.microsoft.com/office/powerpoint/2010/main" val="17823823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B400C9-C2AF-338C-F034-136484A5B77D}"/>
              </a:ext>
            </a:extLst>
          </p:cNvPr>
          <p:cNvSpPr txBox="1"/>
          <p:nvPr/>
        </p:nvSpPr>
        <p:spPr>
          <a:xfrm>
            <a:off x="1770575" y="928687"/>
            <a:ext cx="9094069"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a:solidFill>
                  <a:schemeClr val="accent4"/>
                </a:solidFill>
              </a:rPr>
              <a:t>Non-Uniform Days</a:t>
            </a:r>
            <a:endParaRPr lang="en-US"/>
          </a:p>
          <a:p>
            <a:endParaRPr lang="en-US" sz="2800" b="1" u="sng">
              <a:solidFill>
                <a:schemeClr val="accent4"/>
              </a:solidFill>
            </a:endParaRPr>
          </a:p>
          <a:p>
            <a:pPr marL="342900" indent="-342900">
              <a:buFont typeface="Arial"/>
              <a:buChar char="•"/>
            </a:pPr>
            <a:r>
              <a:rPr lang="en-US" sz="2400"/>
              <a:t>Occasionally, we </a:t>
            </a:r>
            <a:r>
              <a:rPr lang="en-US" sz="2400" err="1"/>
              <a:t>organise</a:t>
            </a:r>
            <a:r>
              <a:rPr lang="en-US" sz="2400"/>
              <a:t> non-uniform days in aid of local charities.</a:t>
            </a:r>
          </a:p>
          <a:p>
            <a:pPr marL="342900" indent="-342900">
              <a:buFont typeface="Arial"/>
              <a:buChar char="•"/>
            </a:pPr>
            <a:endParaRPr lang="en-US" sz="2400"/>
          </a:p>
          <a:p>
            <a:pPr marL="342900" indent="-342900">
              <a:buFont typeface="Arial"/>
              <a:buChar char="•"/>
            </a:pPr>
            <a:r>
              <a:rPr lang="en-US" sz="2400"/>
              <a:t>Students are permitted to wear their own casual clothes on days like these. </a:t>
            </a:r>
          </a:p>
          <a:p>
            <a:pPr marL="342900" indent="-342900">
              <a:buFont typeface="Arial"/>
              <a:buChar char="•"/>
            </a:pPr>
            <a:endParaRPr lang="en-US" sz="2400"/>
          </a:p>
          <a:p>
            <a:pPr marL="342900" indent="-342900">
              <a:buFont typeface="Arial"/>
              <a:buChar char="•"/>
            </a:pPr>
            <a:r>
              <a:rPr lang="en-US" sz="2400"/>
              <a:t>Parents will be notified of such days.  </a:t>
            </a:r>
          </a:p>
        </p:txBody>
      </p:sp>
      <p:pic>
        <p:nvPicPr>
          <p:cNvPr id="3" name="Picture 3" descr="A picture containing doll&#10;&#10;Description automatically generated">
            <a:extLst>
              <a:ext uri="{FF2B5EF4-FFF2-40B4-BE49-F238E27FC236}">
                <a16:creationId xmlns:a16="http://schemas.microsoft.com/office/drawing/2014/main" id="{DC06E650-070A-913F-D4DA-ECCB1BA2484A}"/>
              </a:ext>
            </a:extLst>
          </p:cNvPr>
          <p:cNvPicPr>
            <a:picLocks noChangeAspect="1"/>
          </p:cNvPicPr>
          <p:nvPr/>
        </p:nvPicPr>
        <p:blipFill>
          <a:blip r:embed="rId2"/>
          <a:stretch>
            <a:fillRect/>
          </a:stretch>
        </p:blipFill>
        <p:spPr>
          <a:xfrm>
            <a:off x="7944465" y="3584943"/>
            <a:ext cx="2743200" cy="2613212"/>
          </a:xfrm>
          <a:prstGeom prst="rect">
            <a:avLst/>
          </a:prstGeom>
        </p:spPr>
      </p:pic>
    </p:spTree>
    <p:extLst>
      <p:ext uri="{BB962C8B-B14F-4D97-AF65-F5344CB8AC3E}">
        <p14:creationId xmlns:p14="http://schemas.microsoft.com/office/powerpoint/2010/main" val="3929623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AF477A-AF0E-1CB1-C97F-46494D8D2F7E}"/>
              </a:ext>
            </a:extLst>
          </p:cNvPr>
          <p:cNvSpPr txBox="1"/>
          <p:nvPr/>
        </p:nvSpPr>
        <p:spPr>
          <a:xfrm>
            <a:off x="945848" y="611632"/>
            <a:ext cx="10987769"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u="sng">
                <a:solidFill>
                  <a:schemeClr val="accent4"/>
                </a:solidFill>
              </a:rPr>
              <a:t>School Bags  </a:t>
            </a:r>
            <a:endParaRPr lang="en-US" b="1" u="sng">
              <a:solidFill>
                <a:schemeClr val="accent4"/>
              </a:solidFill>
            </a:endParaRPr>
          </a:p>
          <a:p>
            <a:pPr algn="ctr"/>
            <a:endParaRPr lang="en-US" sz="2400" b="1" u="sng">
              <a:solidFill>
                <a:schemeClr val="accent4"/>
              </a:solidFill>
            </a:endParaRPr>
          </a:p>
          <a:p>
            <a:r>
              <a:rPr lang="en-US" sz="2400"/>
              <a:t> Schoolbags are extremely heavy in secondary school, if </a:t>
            </a:r>
            <a:endParaRPr lang="en-US"/>
          </a:p>
          <a:p>
            <a:r>
              <a:rPr lang="en-US" sz="2400"/>
              <a:t> students don’t use their  lockers wisely.</a:t>
            </a:r>
            <a:endParaRPr lang="en-US"/>
          </a:p>
          <a:p>
            <a:endParaRPr lang="en-US" sz="2400"/>
          </a:p>
          <a:p>
            <a:r>
              <a:rPr lang="en-US" sz="2400"/>
              <a:t>All of our classes are one hour in duration, so the students have a maximum of six subjects in a day. When they come into school in the morning, they should go to your locker and put all of their books into it, except the books that are required for the first two classes. </a:t>
            </a:r>
            <a:endParaRPr lang="en-US"/>
          </a:p>
          <a:p>
            <a:endParaRPr lang="en-US" sz="2400"/>
          </a:p>
          <a:p>
            <a:r>
              <a:rPr lang="en-US" sz="2400"/>
              <a:t>At break time students should put the books from the first two classes into their locker and take out the books for the next two classes. </a:t>
            </a:r>
          </a:p>
          <a:p>
            <a:r>
              <a:rPr lang="en-US" sz="2400"/>
              <a:t>After they have eaten their lunch, they should put the books they had for classes 3 and 4 into their locker and take out the books they require for the last two classes. </a:t>
            </a:r>
            <a:endParaRPr lang="en-US"/>
          </a:p>
        </p:txBody>
      </p:sp>
      <p:pic>
        <p:nvPicPr>
          <p:cNvPr id="3" name="Picture 3" descr="A picture containing diagram&#10;&#10;Description automatically generated">
            <a:extLst>
              <a:ext uri="{FF2B5EF4-FFF2-40B4-BE49-F238E27FC236}">
                <a16:creationId xmlns:a16="http://schemas.microsoft.com/office/drawing/2014/main" id="{05AFCBF7-2A8B-6F9F-497A-DA644846CA17}"/>
              </a:ext>
            </a:extLst>
          </p:cNvPr>
          <p:cNvPicPr>
            <a:picLocks noChangeAspect="1"/>
          </p:cNvPicPr>
          <p:nvPr/>
        </p:nvPicPr>
        <p:blipFill>
          <a:blip r:embed="rId2"/>
          <a:stretch>
            <a:fillRect/>
          </a:stretch>
        </p:blipFill>
        <p:spPr>
          <a:xfrm>
            <a:off x="10248899" y="1229"/>
            <a:ext cx="1846007" cy="2320414"/>
          </a:xfrm>
          <a:prstGeom prst="rect">
            <a:avLst/>
          </a:prstGeom>
        </p:spPr>
      </p:pic>
    </p:spTree>
    <p:extLst>
      <p:ext uri="{BB962C8B-B14F-4D97-AF65-F5344CB8AC3E}">
        <p14:creationId xmlns:p14="http://schemas.microsoft.com/office/powerpoint/2010/main" val="39362725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772C22-353C-E718-8DCF-0B4B836A42DE}"/>
              </a:ext>
            </a:extLst>
          </p:cNvPr>
          <p:cNvSpPr txBox="1"/>
          <p:nvPr/>
        </p:nvSpPr>
        <p:spPr>
          <a:xfrm>
            <a:off x="1126651" y="1762018"/>
            <a:ext cx="9954027"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a:t>When the students are going home, they should bring home all the books for the subjects in which they have been assigned homework.</a:t>
            </a:r>
            <a:endParaRPr lang="en-US"/>
          </a:p>
          <a:p>
            <a:pPr marL="342900" indent="-342900">
              <a:buFont typeface="Arial"/>
              <a:buChar char="•"/>
            </a:pPr>
            <a:endParaRPr lang="en-US" sz="2400"/>
          </a:p>
          <a:p>
            <a:pPr marL="342900" indent="-342900">
              <a:buFont typeface="Arial"/>
              <a:buChar char="•"/>
            </a:pPr>
            <a:r>
              <a:rPr lang="en-US" sz="2400"/>
              <a:t>They may not get homework in all of their subjects, as we try to ease them in gently with the homework. </a:t>
            </a:r>
            <a:endParaRPr lang="en-US"/>
          </a:p>
          <a:p>
            <a:pPr marL="342900" indent="-342900">
              <a:buFont typeface="Arial"/>
              <a:buChar char="•"/>
            </a:pPr>
            <a:endParaRPr lang="en-US" sz="2400"/>
          </a:p>
          <a:p>
            <a:pPr marL="342900" indent="-342900">
              <a:buFont typeface="Arial"/>
              <a:buChar char="•"/>
            </a:pPr>
            <a:r>
              <a:rPr lang="en-US" sz="2400"/>
              <a:t>It is very important that the students record all of their homework in their homework journal.</a:t>
            </a:r>
          </a:p>
        </p:txBody>
      </p:sp>
      <p:sp>
        <p:nvSpPr>
          <p:cNvPr id="3" name="TextBox 2">
            <a:extLst>
              <a:ext uri="{FF2B5EF4-FFF2-40B4-BE49-F238E27FC236}">
                <a16:creationId xmlns:a16="http://schemas.microsoft.com/office/drawing/2014/main" id="{D68CC2E7-6A33-E62F-C509-BB8F17FBF70D}"/>
              </a:ext>
            </a:extLst>
          </p:cNvPr>
          <p:cNvSpPr txBox="1"/>
          <p:nvPr/>
        </p:nvSpPr>
        <p:spPr>
          <a:xfrm>
            <a:off x="3293806" y="675967"/>
            <a:ext cx="376083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u="sng">
                <a:solidFill>
                  <a:schemeClr val="accent4"/>
                </a:solidFill>
              </a:rPr>
              <a:t>Homework</a:t>
            </a:r>
          </a:p>
        </p:txBody>
      </p:sp>
      <p:pic>
        <p:nvPicPr>
          <p:cNvPr id="4" name="Picture 4">
            <a:extLst>
              <a:ext uri="{FF2B5EF4-FFF2-40B4-BE49-F238E27FC236}">
                <a16:creationId xmlns:a16="http://schemas.microsoft.com/office/drawing/2014/main" id="{37F90BE5-F477-C8D5-64A2-A20FBB752C38}"/>
              </a:ext>
            </a:extLst>
          </p:cNvPr>
          <p:cNvPicPr>
            <a:picLocks noChangeAspect="1"/>
          </p:cNvPicPr>
          <p:nvPr/>
        </p:nvPicPr>
        <p:blipFill rotWithShape="1">
          <a:blip r:embed="rId2"/>
          <a:srcRect r="224" b="7586"/>
          <a:stretch/>
        </p:blipFill>
        <p:spPr>
          <a:xfrm>
            <a:off x="9456174" y="4392619"/>
            <a:ext cx="2737064" cy="2466844"/>
          </a:xfrm>
          <a:prstGeom prst="rect">
            <a:avLst/>
          </a:prstGeom>
        </p:spPr>
      </p:pic>
    </p:spTree>
    <p:extLst>
      <p:ext uri="{BB962C8B-B14F-4D97-AF65-F5344CB8AC3E}">
        <p14:creationId xmlns:p14="http://schemas.microsoft.com/office/powerpoint/2010/main" val="3651411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5" name="Group 48">
            <a:extLst>
              <a:ext uri="{FF2B5EF4-FFF2-40B4-BE49-F238E27FC236}">
                <a16:creationId xmlns:a16="http://schemas.microsoft.com/office/drawing/2014/main" id="{183CFBA6-CE65-403A-9402-96B75FC899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0" name="Freeform 11">
              <a:extLst>
                <a:ext uri="{FF2B5EF4-FFF2-40B4-BE49-F238E27FC236}">
                  <a16:creationId xmlns:a16="http://schemas.microsoft.com/office/drawing/2014/main" id="{59AF335C-09EE-4959-A2C9-B32F3C6C1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IE"/>
            </a:p>
          </p:txBody>
        </p:sp>
        <p:sp>
          <p:nvSpPr>
            <p:cNvPr id="51" name="Freeform 12">
              <a:extLst>
                <a:ext uri="{FF2B5EF4-FFF2-40B4-BE49-F238E27FC236}">
                  <a16:creationId xmlns:a16="http://schemas.microsoft.com/office/drawing/2014/main" id="{94CCE8C7-E8BB-47EB-BBC7-5E8948F89F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IE"/>
            </a:p>
          </p:txBody>
        </p:sp>
        <p:sp>
          <p:nvSpPr>
            <p:cNvPr id="52" name="Freeform 13">
              <a:extLst>
                <a:ext uri="{FF2B5EF4-FFF2-40B4-BE49-F238E27FC236}">
                  <a16:creationId xmlns:a16="http://schemas.microsoft.com/office/drawing/2014/main" id="{2665878D-6479-49F4-BD1C-D1BE63CABA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IE"/>
            </a:p>
          </p:txBody>
        </p:sp>
        <p:sp>
          <p:nvSpPr>
            <p:cNvPr id="53" name="Freeform 14">
              <a:extLst>
                <a:ext uri="{FF2B5EF4-FFF2-40B4-BE49-F238E27FC236}">
                  <a16:creationId xmlns:a16="http://schemas.microsoft.com/office/drawing/2014/main" id="{C6400AEB-4991-4E07-8599-C36A9E354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IE"/>
            </a:p>
          </p:txBody>
        </p:sp>
        <p:sp>
          <p:nvSpPr>
            <p:cNvPr id="54" name="Freeform 15">
              <a:extLst>
                <a:ext uri="{FF2B5EF4-FFF2-40B4-BE49-F238E27FC236}">
                  <a16:creationId xmlns:a16="http://schemas.microsoft.com/office/drawing/2014/main" id="{0C2AEB7A-70D9-4DE7-B97A-0325DBC9F2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IE"/>
            </a:p>
          </p:txBody>
        </p:sp>
        <p:sp>
          <p:nvSpPr>
            <p:cNvPr id="55" name="Freeform 16">
              <a:extLst>
                <a:ext uri="{FF2B5EF4-FFF2-40B4-BE49-F238E27FC236}">
                  <a16:creationId xmlns:a16="http://schemas.microsoft.com/office/drawing/2014/main" id="{FC03DDD2-9CC7-40B7-A632-50BF3E3F6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IE"/>
            </a:p>
          </p:txBody>
        </p:sp>
        <p:sp>
          <p:nvSpPr>
            <p:cNvPr id="56" name="Freeform 17">
              <a:extLst>
                <a:ext uri="{FF2B5EF4-FFF2-40B4-BE49-F238E27FC236}">
                  <a16:creationId xmlns:a16="http://schemas.microsoft.com/office/drawing/2014/main" id="{7F0B3262-F0EC-44D3-AA37-9552D248C7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IE"/>
            </a:p>
          </p:txBody>
        </p:sp>
        <p:sp>
          <p:nvSpPr>
            <p:cNvPr id="57" name="Freeform 18">
              <a:extLst>
                <a:ext uri="{FF2B5EF4-FFF2-40B4-BE49-F238E27FC236}">
                  <a16:creationId xmlns:a16="http://schemas.microsoft.com/office/drawing/2014/main" id="{1839BD80-9BF2-49B4-BB03-B5AAB359B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IE"/>
            </a:p>
          </p:txBody>
        </p:sp>
        <p:sp>
          <p:nvSpPr>
            <p:cNvPr id="58" name="Freeform 19">
              <a:extLst>
                <a:ext uri="{FF2B5EF4-FFF2-40B4-BE49-F238E27FC236}">
                  <a16:creationId xmlns:a16="http://schemas.microsoft.com/office/drawing/2014/main" id="{BDC00C45-9216-4702-A31A-391B1D89C4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IE"/>
            </a:p>
          </p:txBody>
        </p:sp>
        <p:sp>
          <p:nvSpPr>
            <p:cNvPr id="59" name="Freeform 20">
              <a:extLst>
                <a:ext uri="{FF2B5EF4-FFF2-40B4-BE49-F238E27FC236}">
                  <a16:creationId xmlns:a16="http://schemas.microsoft.com/office/drawing/2014/main" id="{5FB0F70F-34B9-4938-B487-312A0BF0E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IE"/>
            </a:p>
          </p:txBody>
        </p:sp>
        <p:sp>
          <p:nvSpPr>
            <p:cNvPr id="60" name="Freeform 21">
              <a:extLst>
                <a:ext uri="{FF2B5EF4-FFF2-40B4-BE49-F238E27FC236}">
                  <a16:creationId xmlns:a16="http://schemas.microsoft.com/office/drawing/2014/main" id="{791D1EE1-5A08-47A7-8D44-0940DEF5B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IE"/>
            </a:p>
          </p:txBody>
        </p:sp>
        <p:sp>
          <p:nvSpPr>
            <p:cNvPr id="61" name="Freeform 22">
              <a:extLst>
                <a:ext uri="{FF2B5EF4-FFF2-40B4-BE49-F238E27FC236}">
                  <a16:creationId xmlns:a16="http://schemas.microsoft.com/office/drawing/2014/main" id="{E04F3404-E41A-43F9-AC45-52EB0874B4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IE"/>
            </a:p>
          </p:txBody>
        </p:sp>
      </p:grpSp>
      <p:grpSp>
        <p:nvGrpSpPr>
          <p:cNvPr id="96" name="Group 62">
            <a:extLst>
              <a:ext uri="{FF2B5EF4-FFF2-40B4-BE49-F238E27FC236}">
                <a16:creationId xmlns:a16="http://schemas.microsoft.com/office/drawing/2014/main" id="{C1BC7BDB-967A-4559-AA14-041BCB872D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4" name="Freeform 27">
              <a:extLst>
                <a:ext uri="{FF2B5EF4-FFF2-40B4-BE49-F238E27FC236}">
                  <a16:creationId xmlns:a16="http://schemas.microsoft.com/office/drawing/2014/main" id="{A39F46EA-3E4A-46CA-BCB8-CA695ED3F4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IE"/>
            </a:p>
          </p:txBody>
        </p:sp>
        <p:sp>
          <p:nvSpPr>
            <p:cNvPr id="65" name="Freeform 28">
              <a:extLst>
                <a:ext uri="{FF2B5EF4-FFF2-40B4-BE49-F238E27FC236}">
                  <a16:creationId xmlns:a16="http://schemas.microsoft.com/office/drawing/2014/main" id="{491A4A32-7F8C-4CA7-9281-9761F03571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IE"/>
            </a:p>
          </p:txBody>
        </p:sp>
        <p:sp>
          <p:nvSpPr>
            <p:cNvPr id="66" name="Freeform 29">
              <a:extLst>
                <a:ext uri="{FF2B5EF4-FFF2-40B4-BE49-F238E27FC236}">
                  <a16:creationId xmlns:a16="http://schemas.microsoft.com/office/drawing/2014/main" id="{46B02D76-3CD9-4DF5-A3AD-793E7204E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IE"/>
            </a:p>
          </p:txBody>
        </p:sp>
        <p:sp>
          <p:nvSpPr>
            <p:cNvPr id="67" name="Freeform 30">
              <a:extLst>
                <a:ext uri="{FF2B5EF4-FFF2-40B4-BE49-F238E27FC236}">
                  <a16:creationId xmlns:a16="http://schemas.microsoft.com/office/drawing/2014/main" id="{E579A2FB-E98B-4144-9D52-3A72BD8D1B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IE"/>
            </a:p>
          </p:txBody>
        </p:sp>
        <p:sp>
          <p:nvSpPr>
            <p:cNvPr id="68" name="Freeform 31">
              <a:extLst>
                <a:ext uri="{FF2B5EF4-FFF2-40B4-BE49-F238E27FC236}">
                  <a16:creationId xmlns:a16="http://schemas.microsoft.com/office/drawing/2014/main" id="{65E500DD-EB71-44B5-A2FA-88E996435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IE"/>
            </a:p>
          </p:txBody>
        </p:sp>
        <p:sp>
          <p:nvSpPr>
            <p:cNvPr id="69" name="Freeform 32">
              <a:extLst>
                <a:ext uri="{FF2B5EF4-FFF2-40B4-BE49-F238E27FC236}">
                  <a16:creationId xmlns:a16="http://schemas.microsoft.com/office/drawing/2014/main" id="{04D6AAD6-45AE-454A-9206-8B90E8A264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IE"/>
            </a:p>
          </p:txBody>
        </p:sp>
        <p:sp>
          <p:nvSpPr>
            <p:cNvPr id="70" name="Freeform 33">
              <a:extLst>
                <a:ext uri="{FF2B5EF4-FFF2-40B4-BE49-F238E27FC236}">
                  <a16:creationId xmlns:a16="http://schemas.microsoft.com/office/drawing/2014/main" id="{F7399B13-8510-45F6-98C4-0F14C0B37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IE"/>
            </a:p>
          </p:txBody>
        </p:sp>
        <p:sp>
          <p:nvSpPr>
            <p:cNvPr id="71" name="Freeform 34">
              <a:extLst>
                <a:ext uri="{FF2B5EF4-FFF2-40B4-BE49-F238E27FC236}">
                  <a16:creationId xmlns:a16="http://schemas.microsoft.com/office/drawing/2014/main" id="{CA595445-6A38-4465-9A5D-9705388D93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IE"/>
            </a:p>
          </p:txBody>
        </p:sp>
        <p:sp>
          <p:nvSpPr>
            <p:cNvPr id="72" name="Freeform 35">
              <a:extLst>
                <a:ext uri="{FF2B5EF4-FFF2-40B4-BE49-F238E27FC236}">
                  <a16:creationId xmlns:a16="http://schemas.microsoft.com/office/drawing/2014/main" id="{21D40BAF-4AE0-46F4-BD65-057F0DC668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IE"/>
            </a:p>
          </p:txBody>
        </p:sp>
        <p:sp>
          <p:nvSpPr>
            <p:cNvPr id="73" name="Freeform 36">
              <a:extLst>
                <a:ext uri="{FF2B5EF4-FFF2-40B4-BE49-F238E27FC236}">
                  <a16:creationId xmlns:a16="http://schemas.microsoft.com/office/drawing/2014/main" id="{B17F2D73-16DF-4138-B72D-E5B204717A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IE"/>
            </a:p>
          </p:txBody>
        </p:sp>
        <p:sp>
          <p:nvSpPr>
            <p:cNvPr id="74" name="Freeform 37">
              <a:extLst>
                <a:ext uri="{FF2B5EF4-FFF2-40B4-BE49-F238E27FC236}">
                  <a16:creationId xmlns:a16="http://schemas.microsoft.com/office/drawing/2014/main" id="{DB8ABBC2-6C0C-4F6E-97EB-55B3B7B2F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IE"/>
            </a:p>
          </p:txBody>
        </p:sp>
        <p:sp>
          <p:nvSpPr>
            <p:cNvPr id="75" name="Freeform 38">
              <a:extLst>
                <a:ext uri="{FF2B5EF4-FFF2-40B4-BE49-F238E27FC236}">
                  <a16:creationId xmlns:a16="http://schemas.microsoft.com/office/drawing/2014/main" id="{7A49885E-6B05-41B6-B47F-9D24456FE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IE"/>
            </a:p>
          </p:txBody>
        </p:sp>
      </p:grpSp>
      <p:sp>
        <p:nvSpPr>
          <p:cNvPr id="97" name="Rectangle 76">
            <a:extLst>
              <a:ext uri="{FF2B5EF4-FFF2-40B4-BE49-F238E27FC236}">
                <a16:creationId xmlns:a16="http://schemas.microsoft.com/office/drawing/2014/main" id="{BDADA868-08FE-425A-AEF9-B622F93730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98" name="Freeform 11">
            <a:extLst>
              <a:ext uri="{FF2B5EF4-FFF2-40B4-BE49-F238E27FC236}">
                <a16:creationId xmlns:a16="http://schemas.microsoft.com/office/drawing/2014/main" id="{4AE17B7F-6C2F-42A9-946F-8FF49617D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IE"/>
          </a:p>
        </p:txBody>
      </p:sp>
      <p:sp useBgFill="1">
        <p:nvSpPr>
          <p:cNvPr id="99" name="Rectangle 80">
            <a:extLst>
              <a:ext uri="{FF2B5EF4-FFF2-40B4-BE49-F238E27FC236}">
                <a16:creationId xmlns:a16="http://schemas.microsoft.com/office/drawing/2014/main" id="{175CD74B-9CE8-4F20-A3E4-A22A7F0360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82">
            <a:extLst>
              <a:ext uri="{FF2B5EF4-FFF2-40B4-BE49-F238E27FC236}">
                <a16:creationId xmlns:a16="http://schemas.microsoft.com/office/drawing/2014/main" id="{99C44665-BECF-4482-A00C-E4BE2A87DC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01" name="Freeform 11">
            <a:extLst>
              <a:ext uri="{FF2B5EF4-FFF2-40B4-BE49-F238E27FC236}">
                <a16:creationId xmlns:a16="http://schemas.microsoft.com/office/drawing/2014/main" id="{20398C1D-D011-4BA8-AC81-E829677B8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IE"/>
          </a:p>
        </p:txBody>
      </p:sp>
      <p:graphicFrame>
        <p:nvGraphicFramePr>
          <p:cNvPr id="4" name="TextBox 1">
            <a:extLst>
              <a:ext uri="{FF2B5EF4-FFF2-40B4-BE49-F238E27FC236}">
                <a16:creationId xmlns:a16="http://schemas.microsoft.com/office/drawing/2014/main" id="{67D8CAF8-98EC-6364-78D0-44B8150FC5E1}"/>
              </a:ext>
            </a:extLst>
          </p:cNvPr>
          <p:cNvGraphicFramePr/>
          <p:nvPr>
            <p:extLst>
              <p:ext uri="{D42A27DB-BD31-4B8C-83A1-F6EECF244321}">
                <p14:modId xmlns:p14="http://schemas.microsoft.com/office/powerpoint/2010/main" val="3636867168"/>
              </p:ext>
            </p:extLst>
          </p:nvPr>
        </p:nvGraphicFramePr>
        <p:xfrm>
          <a:off x="1794897" y="1718043"/>
          <a:ext cx="8987404" cy="36539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48061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63969" y="731520"/>
            <a:ext cx="10313351" cy="6555641"/>
          </a:xfrm>
          <a:prstGeom prst="rect">
            <a:avLst/>
          </a:prstGeom>
          <a:noFill/>
        </p:spPr>
        <p:txBody>
          <a:bodyPr wrap="square" lIns="91440" tIns="45720" rIns="91440" bIns="45720" rtlCol="0" anchor="t">
            <a:spAutoFit/>
          </a:bodyPr>
          <a:lstStyle/>
          <a:p>
            <a:pPr algn="ctr"/>
            <a:r>
              <a:rPr lang="en-IE" sz="2800" b="1" u="sng">
                <a:solidFill>
                  <a:schemeClr val="accent5">
                    <a:lumMod val="75000"/>
                  </a:schemeClr>
                </a:solidFill>
              </a:rPr>
              <a:t>Changing Subjects</a:t>
            </a:r>
          </a:p>
          <a:p>
            <a:r>
              <a:rPr lang="en-IE" sz="2800" u="sng">
                <a:solidFill>
                  <a:schemeClr val="accent5">
                    <a:lumMod val="75000"/>
                  </a:schemeClr>
                </a:solidFill>
              </a:rPr>
              <a:t>I</a:t>
            </a:r>
            <a:r>
              <a:rPr lang="en-IE" sz="2400"/>
              <a:t>f your son or daughter wants to change their optional subjects, please take the following steps;</a:t>
            </a:r>
          </a:p>
          <a:p>
            <a:endParaRPr lang="en-IE" sz="2400"/>
          </a:p>
          <a:p>
            <a:pPr marL="342900" indent="-342900">
              <a:buFont typeface="Arial"/>
              <a:buChar char="•"/>
            </a:pPr>
            <a:r>
              <a:rPr lang="en-IE" sz="2400"/>
              <a:t>The student must make an appointment with Ms. Ruane, she will check the class sizes and see if there is a space available, then she will discuss the implications of the subject change.</a:t>
            </a:r>
          </a:p>
          <a:p>
            <a:endParaRPr lang="en-IE" sz="2400"/>
          </a:p>
          <a:p>
            <a:pPr marL="342900" indent="-342900">
              <a:buFont typeface="Arial"/>
              <a:buChar char="•"/>
            </a:pPr>
            <a:r>
              <a:rPr lang="en-IE" sz="2400"/>
              <a:t>The student must bring in a note from their parents or guardians, granting permission to change subject and present it Mr. Cleary, who will make the change on Tyro.   </a:t>
            </a:r>
            <a:endParaRPr lang="en-IE"/>
          </a:p>
          <a:p>
            <a:pPr marL="342900" indent="-342900">
              <a:buFont typeface="Arial"/>
              <a:buChar char="•"/>
            </a:pPr>
            <a:endParaRPr lang="en-IE" sz="2400"/>
          </a:p>
          <a:p>
            <a:pPr marL="342900" indent="-342900">
              <a:buFont typeface="Arial"/>
              <a:buChar char="•"/>
            </a:pPr>
            <a:r>
              <a:rPr lang="en-IE" sz="2400"/>
              <a:t>She will also inform the relevant subject teachers and the Book Rental coordinator. </a:t>
            </a:r>
            <a:endParaRPr lang="en-IE"/>
          </a:p>
          <a:p>
            <a:pPr marL="342900" indent="-342900">
              <a:buFont typeface="Arial"/>
              <a:buChar char="•"/>
            </a:pPr>
            <a:endParaRPr lang="en-IE" sz="2400"/>
          </a:p>
          <a:p>
            <a:endParaRPr lang="en-IE" sz="2400">
              <a:solidFill>
                <a:srgbClr val="000000"/>
              </a:solidFill>
            </a:endParaRPr>
          </a:p>
          <a:p>
            <a:pPr algn="ctr"/>
            <a:endParaRPr lang="en-IE" sz="2800" b="1" u="sng">
              <a:solidFill>
                <a:schemeClr val="accent5">
                  <a:lumMod val="75000"/>
                </a:schemeClr>
              </a:solidFill>
            </a:endParaRPr>
          </a:p>
        </p:txBody>
      </p:sp>
    </p:spTree>
    <p:extLst>
      <p:ext uri="{BB962C8B-B14F-4D97-AF65-F5344CB8AC3E}">
        <p14:creationId xmlns:p14="http://schemas.microsoft.com/office/powerpoint/2010/main" val="29475708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5182" y="682594"/>
            <a:ext cx="9455357" cy="6278642"/>
          </a:xfrm>
          <a:prstGeom prst="rect">
            <a:avLst/>
          </a:prstGeom>
          <a:noFill/>
        </p:spPr>
        <p:txBody>
          <a:bodyPr wrap="square" lIns="91440" tIns="45720" rIns="91440" bIns="45720" rtlCol="0" anchor="t">
            <a:spAutoFit/>
          </a:bodyPr>
          <a:lstStyle/>
          <a:p>
            <a:r>
              <a:rPr lang="en-IE" sz="2800" b="1" u="sng" dirty="0">
                <a:solidFill>
                  <a:schemeClr val="accent5">
                    <a:lumMod val="75000"/>
                  </a:schemeClr>
                </a:solidFill>
              </a:rPr>
              <a:t>Mobile Phones</a:t>
            </a:r>
          </a:p>
          <a:p>
            <a:endParaRPr lang="en-IE" sz="2800" b="1" u="sng">
              <a:solidFill>
                <a:schemeClr val="accent5">
                  <a:lumMod val="75000"/>
                </a:schemeClr>
              </a:solidFill>
            </a:endParaRPr>
          </a:p>
          <a:p>
            <a:r>
              <a:rPr lang="en-IE" sz="2800" dirty="0" err="1">
                <a:ea typeface="+mn-lt"/>
                <a:cs typeface="+mn-lt"/>
              </a:rPr>
              <a:t>Mobie</a:t>
            </a:r>
            <a:r>
              <a:rPr lang="en-IE" sz="2800" dirty="0">
                <a:ea typeface="+mn-lt"/>
                <a:cs typeface="+mn-lt"/>
              </a:rPr>
              <a:t> phones must be turned off and out of sight at all times. If a student is found with, or using their mobile phone, it is confiscated until Friday after school, and their parents or guardians must come into the school office to collect it. </a:t>
            </a:r>
          </a:p>
          <a:p>
            <a:endParaRPr lang="en-IE" sz="2800">
              <a:ea typeface="+mn-lt"/>
              <a:cs typeface="+mn-lt"/>
            </a:endParaRPr>
          </a:p>
          <a:p>
            <a:r>
              <a:rPr lang="en-IE" sz="2800" dirty="0">
                <a:ea typeface="+mn-lt"/>
                <a:cs typeface="+mn-lt"/>
              </a:rPr>
              <a:t>Please see our mobile phone policy on the school website, for more details.</a:t>
            </a:r>
            <a:endParaRPr lang="en-IE">
              <a:ea typeface="+mn-lt"/>
              <a:cs typeface="+mn-lt"/>
            </a:endParaRPr>
          </a:p>
          <a:p>
            <a:r>
              <a:rPr lang="en-IE" sz="2800" dirty="0">
                <a:solidFill>
                  <a:schemeClr val="accent4"/>
                </a:solidFill>
                <a:ea typeface="+mn-lt"/>
                <a:cs typeface="+mn-lt"/>
                <a:hlinkClick r:id="rId2">
                  <a:extLst>
                    <a:ext uri="{A12FA001-AC4F-418D-AE19-62706E023703}">
                      <ahyp:hlinkClr xmlns:ahyp="http://schemas.microsoft.com/office/drawing/2018/hyperlinkcolor" val="tx"/>
                    </a:ext>
                  </a:extLst>
                </a:hlinkClick>
              </a:rPr>
              <a:t>www.stlouiscs.com</a:t>
            </a:r>
            <a:endParaRPr lang="en-IE">
              <a:solidFill>
                <a:schemeClr val="accent4"/>
              </a:solidFill>
              <a:ea typeface="+mn-lt"/>
              <a:cs typeface="+mn-lt"/>
            </a:endParaRPr>
          </a:p>
          <a:p>
            <a:pPr marL="342900" indent="-342900">
              <a:buFont typeface="Arial"/>
              <a:buChar char="•"/>
            </a:pPr>
            <a:r>
              <a:rPr lang="en-IE" sz="2400" dirty="0"/>
              <a:t>Our School</a:t>
            </a:r>
          </a:p>
          <a:p>
            <a:pPr marL="342900" indent="-342900">
              <a:buFont typeface="Arial"/>
              <a:buChar char="•"/>
            </a:pPr>
            <a:r>
              <a:rPr lang="en-IE" sz="2400" dirty="0">
                <a:solidFill>
                  <a:srgbClr val="000000"/>
                </a:solidFill>
              </a:rPr>
              <a:t>Policies. </a:t>
            </a:r>
          </a:p>
          <a:p>
            <a:endParaRPr lang="en-IE" sz="2800" b="1" u="sng">
              <a:solidFill>
                <a:srgbClr val="6D7F39"/>
              </a:solidFill>
            </a:endParaRPr>
          </a:p>
          <a:p>
            <a:endParaRPr lang="en-IE"/>
          </a:p>
        </p:txBody>
      </p:sp>
    </p:spTree>
    <p:extLst>
      <p:ext uri="{BB962C8B-B14F-4D97-AF65-F5344CB8AC3E}">
        <p14:creationId xmlns:p14="http://schemas.microsoft.com/office/powerpoint/2010/main" val="4167257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extBox 1"/>
          <p:cNvSpPr txBox="1"/>
          <p:nvPr/>
        </p:nvSpPr>
        <p:spPr>
          <a:xfrm>
            <a:off x="985332" y="1073947"/>
            <a:ext cx="10220178" cy="5416868"/>
          </a:xfrm>
          <a:prstGeom prst="rect">
            <a:avLst/>
          </a:prstGeom>
        </p:spPr>
        <p:txBody>
          <a:bodyPr wrap="square" lIns="91440" tIns="45720" rIns="91440" bIns="45720" rtlCol="0" anchor="t">
            <a:spAutoFit/>
          </a:bodyPr>
          <a:lstStyle/>
          <a:p>
            <a:pPr algn="ctr"/>
            <a:r>
              <a:rPr lang="en-IE" sz="2800"/>
              <a:t>         </a:t>
            </a:r>
            <a:r>
              <a:rPr lang="en-IE" sz="2800" b="1" u="sng">
                <a:solidFill>
                  <a:schemeClr val="accent5">
                    <a:lumMod val="75000"/>
                  </a:schemeClr>
                </a:solidFill>
              </a:rPr>
              <a:t>Opening Times </a:t>
            </a:r>
          </a:p>
          <a:p>
            <a:pPr algn="ctr"/>
            <a:endParaRPr lang="en-IE" sz="2800" b="1" u="sng">
              <a:solidFill>
                <a:schemeClr val="accent5">
                  <a:lumMod val="75000"/>
                </a:schemeClr>
              </a:solidFill>
            </a:endParaRPr>
          </a:p>
          <a:p>
            <a:pPr algn="ctr"/>
            <a:endParaRPr lang="en-IE" sz="2800" b="1" u="sng">
              <a:solidFill>
                <a:schemeClr val="accent5">
                  <a:lumMod val="75000"/>
                </a:schemeClr>
              </a:solidFill>
            </a:endParaRPr>
          </a:p>
          <a:p>
            <a:pPr algn="ctr"/>
            <a:endParaRPr lang="en-IE" sz="2800" b="1" u="sng">
              <a:solidFill>
                <a:schemeClr val="accent5">
                  <a:lumMod val="75000"/>
                </a:schemeClr>
              </a:solidFill>
            </a:endParaRPr>
          </a:p>
          <a:p>
            <a:pPr marL="342900" indent="-342900">
              <a:buFont typeface="Arial"/>
              <a:buChar char="•"/>
            </a:pPr>
            <a:r>
              <a:rPr lang="en-IE" sz="2400"/>
              <a:t>St. Louis Community School welcomes students from 8.00am.</a:t>
            </a:r>
            <a:endParaRPr lang="en-IE" sz="2800" b="1" u="sng">
              <a:solidFill>
                <a:srgbClr val="6D7F39"/>
              </a:solidFill>
            </a:endParaRPr>
          </a:p>
          <a:p>
            <a:pPr marL="342900" indent="-342900">
              <a:buFont typeface="Arial" panose="020B0604020202020204" pitchFamily="34" charset="0"/>
              <a:buChar char="•"/>
            </a:pPr>
            <a:endParaRPr lang="en-IE" sz="2400"/>
          </a:p>
          <a:p>
            <a:pPr marL="342900" indent="-342900">
              <a:buFont typeface="Arial" panose="020B0604020202020204" pitchFamily="34" charset="0"/>
              <a:buChar char="•"/>
            </a:pPr>
            <a:r>
              <a:rPr lang="en-IE" sz="2400"/>
              <a:t>Breakfast is served from 8.15am to 8.55am and it is free of charge. </a:t>
            </a:r>
          </a:p>
          <a:p>
            <a:r>
              <a:rPr lang="en-IE" sz="2400"/>
              <a:t>                                               Tea and toast</a:t>
            </a:r>
          </a:p>
          <a:p>
            <a:r>
              <a:rPr lang="en-IE" sz="2400"/>
              <a:t>                                               Orange juice</a:t>
            </a:r>
          </a:p>
          <a:p>
            <a:r>
              <a:rPr lang="en-IE" sz="2400"/>
              <a:t>                                               Cereal</a:t>
            </a:r>
          </a:p>
          <a:p>
            <a:pPr marL="342900" indent="-342900">
              <a:buFont typeface="Arial" panose="020B0604020202020204" pitchFamily="34" charset="0"/>
              <a:buChar char="•"/>
            </a:pPr>
            <a:endParaRPr lang="en-IE" sz="2400"/>
          </a:p>
          <a:p>
            <a:pPr marL="342900" indent="-342900">
              <a:buFont typeface="Arial" panose="020B0604020202020204" pitchFamily="34" charset="0"/>
              <a:buChar char="•"/>
            </a:pPr>
            <a:endParaRPr lang="en-IE" sz="2400"/>
          </a:p>
          <a:p>
            <a:endParaRPr lang="en-IE"/>
          </a:p>
        </p:txBody>
      </p:sp>
      <p:pic>
        <p:nvPicPr>
          <p:cNvPr id="3" name="Picture 3" descr="A picture containing text, room, gambling house&#10;&#10;Description automatically generated">
            <a:extLst>
              <a:ext uri="{FF2B5EF4-FFF2-40B4-BE49-F238E27FC236}">
                <a16:creationId xmlns:a16="http://schemas.microsoft.com/office/drawing/2014/main" id="{388C14F1-0FE6-E321-01DB-819F63780AC5}"/>
              </a:ext>
            </a:extLst>
          </p:cNvPr>
          <p:cNvPicPr>
            <a:picLocks noChangeAspect="1"/>
          </p:cNvPicPr>
          <p:nvPr/>
        </p:nvPicPr>
        <p:blipFill rotWithShape="1">
          <a:blip r:embed="rId2"/>
          <a:srcRect l="2950" t="13108" r="295" b="17125"/>
          <a:stretch/>
        </p:blipFill>
        <p:spPr>
          <a:xfrm>
            <a:off x="9490953" y="-79499"/>
            <a:ext cx="2654193" cy="2678581"/>
          </a:xfrm>
          <a:prstGeom prst="rect">
            <a:avLst/>
          </a:prstGeom>
        </p:spPr>
      </p:pic>
      <p:pic>
        <p:nvPicPr>
          <p:cNvPr id="4" name="Picture 4" descr="A picture containing logo&#10;&#10;Description automatically generated">
            <a:extLst>
              <a:ext uri="{FF2B5EF4-FFF2-40B4-BE49-F238E27FC236}">
                <a16:creationId xmlns:a16="http://schemas.microsoft.com/office/drawing/2014/main" id="{CD97F394-13C6-FD31-EF4E-7B0A125C1A9A}"/>
              </a:ext>
            </a:extLst>
          </p:cNvPr>
          <p:cNvPicPr>
            <a:picLocks noChangeAspect="1"/>
          </p:cNvPicPr>
          <p:nvPr/>
        </p:nvPicPr>
        <p:blipFill rotWithShape="1">
          <a:blip r:embed="rId3"/>
          <a:srcRect t="10959" r="295" b="15460"/>
          <a:stretch/>
        </p:blipFill>
        <p:spPr>
          <a:xfrm>
            <a:off x="1222442" y="4493076"/>
            <a:ext cx="2735111" cy="2179965"/>
          </a:xfrm>
          <a:prstGeom prst="rect">
            <a:avLst/>
          </a:prstGeom>
        </p:spPr>
      </p:pic>
    </p:spTree>
    <p:extLst>
      <p:ext uri="{BB962C8B-B14F-4D97-AF65-F5344CB8AC3E}">
        <p14:creationId xmlns:p14="http://schemas.microsoft.com/office/powerpoint/2010/main" val="201097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3577" y="786457"/>
            <a:ext cx="11202222" cy="4955203"/>
          </a:xfrm>
          <a:prstGeom prst="rect">
            <a:avLst/>
          </a:prstGeom>
          <a:noFill/>
        </p:spPr>
        <p:txBody>
          <a:bodyPr wrap="square" lIns="91440" tIns="45720" rIns="91440" bIns="45720" rtlCol="0" anchor="t">
            <a:spAutoFit/>
          </a:bodyPr>
          <a:lstStyle/>
          <a:p>
            <a:pPr algn="ctr"/>
            <a:r>
              <a:rPr lang="en-IE" sz="2800" b="1" u="sng">
                <a:solidFill>
                  <a:schemeClr val="accent4"/>
                </a:solidFill>
              </a:rPr>
              <a:t>Book Rental Scheme</a:t>
            </a:r>
          </a:p>
          <a:p>
            <a:pPr algn="ctr"/>
            <a:endParaRPr lang="en-IE" sz="2800" b="1" u="sng">
              <a:solidFill>
                <a:schemeClr val="accent4"/>
              </a:solidFill>
            </a:endParaRPr>
          </a:p>
          <a:p>
            <a:pPr algn="ctr"/>
            <a:endParaRPr lang="en-IE"/>
          </a:p>
          <a:p>
            <a:pPr algn="just"/>
            <a:r>
              <a:rPr lang="en-IE" sz="2800">
                <a:ea typeface="+mn-lt"/>
                <a:cs typeface="+mn-lt"/>
              </a:rPr>
              <a:t>The textbooks and stationery will be distributed to all Junior Cycle students before they start school. An annual deposit is required, and this will be returned at the end of 3rd year, after all the books are returned to the school. </a:t>
            </a:r>
          </a:p>
          <a:p>
            <a:pPr algn="just"/>
            <a:endParaRPr lang="en-IE" sz="2800">
              <a:ea typeface="+mn-lt"/>
              <a:cs typeface="+mn-lt"/>
            </a:endParaRPr>
          </a:p>
          <a:p>
            <a:pPr algn="just"/>
            <a:r>
              <a:rPr lang="en-IE" sz="2800">
                <a:ea typeface="+mn-lt"/>
                <a:cs typeface="+mn-lt"/>
              </a:rPr>
              <a:t>The books remain the property of St. Louis.</a:t>
            </a:r>
            <a:endParaRPr lang="en-IE" sz="2800"/>
          </a:p>
          <a:p>
            <a:pPr algn="just"/>
            <a:r>
              <a:rPr lang="en-IE" sz="2800"/>
              <a:t>We expect our students to take good care of the books we lend them. </a:t>
            </a:r>
          </a:p>
          <a:p>
            <a:pPr algn="just"/>
            <a:endParaRPr lang="en-IE"/>
          </a:p>
        </p:txBody>
      </p:sp>
      <p:pic>
        <p:nvPicPr>
          <p:cNvPr id="3" name="Picture 3" descr="A picture containing businesscard, table&#10;&#10;Description automatically generated">
            <a:extLst>
              <a:ext uri="{FF2B5EF4-FFF2-40B4-BE49-F238E27FC236}">
                <a16:creationId xmlns:a16="http://schemas.microsoft.com/office/drawing/2014/main" id="{FAA6C505-C6AA-8F01-7721-826EF718ADF1}"/>
              </a:ext>
            </a:extLst>
          </p:cNvPr>
          <p:cNvPicPr>
            <a:picLocks noChangeAspect="1"/>
          </p:cNvPicPr>
          <p:nvPr/>
        </p:nvPicPr>
        <p:blipFill rotWithShape="1">
          <a:blip r:embed="rId2"/>
          <a:srcRect l="21692" t="11924" r="16703" b="14905"/>
          <a:stretch/>
        </p:blipFill>
        <p:spPr>
          <a:xfrm>
            <a:off x="10504885" y="-2423"/>
            <a:ext cx="1689957" cy="1606536"/>
          </a:xfrm>
          <a:prstGeom prst="rect">
            <a:avLst/>
          </a:prstGeom>
        </p:spPr>
      </p:pic>
      <p:pic>
        <p:nvPicPr>
          <p:cNvPr id="4" name="Picture 3" descr="A picture containing businesscard, table&#10;&#10;Description automatically generated">
            <a:extLst>
              <a:ext uri="{FF2B5EF4-FFF2-40B4-BE49-F238E27FC236}">
                <a16:creationId xmlns:a16="http://schemas.microsoft.com/office/drawing/2014/main" id="{BE257788-4A39-1625-54C2-362782DFDC5D}"/>
              </a:ext>
            </a:extLst>
          </p:cNvPr>
          <p:cNvPicPr>
            <a:picLocks noChangeAspect="1"/>
          </p:cNvPicPr>
          <p:nvPr/>
        </p:nvPicPr>
        <p:blipFill rotWithShape="1">
          <a:blip r:embed="rId2"/>
          <a:srcRect l="21692" t="11924" r="16703" b="14905"/>
          <a:stretch/>
        </p:blipFill>
        <p:spPr>
          <a:xfrm>
            <a:off x="10505517" y="5211754"/>
            <a:ext cx="1689957" cy="1606536"/>
          </a:xfrm>
          <a:prstGeom prst="rect">
            <a:avLst/>
          </a:prstGeom>
        </p:spPr>
      </p:pic>
    </p:spTree>
    <p:extLst>
      <p:ext uri="{BB962C8B-B14F-4D97-AF65-F5344CB8AC3E}">
        <p14:creationId xmlns:p14="http://schemas.microsoft.com/office/powerpoint/2010/main" val="19640177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9048" y="900332"/>
            <a:ext cx="10140023" cy="2246769"/>
          </a:xfrm>
          <a:prstGeom prst="rect">
            <a:avLst/>
          </a:prstGeom>
          <a:noFill/>
        </p:spPr>
        <p:txBody>
          <a:bodyPr wrap="square" lIns="91440" tIns="45720" rIns="91440" bIns="45720" rtlCol="0" anchor="t">
            <a:spAutoFit/>
          </a:bodyPr>
          <a:lstStyle/>
          <a:p>
            <a:pPr algn="ctr"/>
            <a:r>
              <a:rPr lang="en-IE" sz="2800" b="1" u="sng">
                <a:solidFill>
                  <a:schemeClr val="accent4"/>
                </a:solidFill>
              </a:rPr>
              <a:t>Pastoral Care Supports</a:t>
            </a:r>
          </a:p>
          <a:p>
            <a:pPr algn="ctr"/>
            <a:endParaRPr lang="en-IE" sz="2800" b="1" u="sng">
              <a:solidFill>
                <a:schemeClr val="accent4"/>
              </a:solidFill>
            </a:endParaRPr>
          </a:p>
          <a:p>
            <a:r>
              <a:rPr lang="en-IE" sz="2800"/>
              <a:t>If your child requires emotional support in school, please contact any of the following;</a:t>
            </a:r>
          </a:p>
          <a:p>
            <a:pPr algn="ctr"/>
            <a:endParaRPr lang="en-IE" sz="2800" b="1" u="sng">
              <a:solidFill>
                <a:schemeClr val="accent4"/>
              </a:solidFill>
            </a:endParaRPr>
          </a:p>
        </p:txBody>
      </p:sp>
      <p:graphicFrame>
        <p:nvGraphicFramePr>
          <p:cNvPr id="3" name="Table 3">
            <a:extLst>
              <a:ext uri="{FF2B5EF4-FFF2-40B4-BE49-F238E27FC236}">
                <a16:creationId xmlns:a16="http://schemas.microsoft.com/office/drawing/2014/main" id="{68CC2DC2-F080-7ED0-B22F-425F6A9DAAEF}"/>
              </a:ext>
            </a:extLst>
          </p:cNvPr>
          <p:cNvGraphicFramePr>
            <a:graphicFrameLocks noGrp="1"/>
          </p:cNvGraphicFramePr>
          <p:nvPr>
            <p:extLst>
              <p:ext uri="{D42A27DB-BD31-4B8C-83A1-F6EECF244321}">
                <p14:modId xmlns:p14="http://schemas.microsoft.com/office/powerpoint/2010/main" val="2478471884"/>
              </p:ext>
            </p:extLst>
          </p:nvPr>
        </p:nvGraphicFramePr>
        <p:xfrm>
          <a:off x="892968" y="2786062"/>
          <a:ext cx="10841400" cy="3661134"/>
        </p:xfrm>
        <a:graphic>
          <a:graphicData uri="http://schemas.openxmlformats.org/drawingml/2006/table">
            <a:tbl>
              <a:tblPr firstRow="1" bandRow="1">
                <a:tableStyleId>{5C22544A-7EE6-4342-B048-85BDC9FD1C3A}</a:tableStyleId>
              </a:tblPr>
              <a:tblGrid>
                <a:gridCol w="3613800">
                  <a:extLst>
                    <a:ext uri="{9D8B030D-6E8A-4147-A177-3AD203B41FA5}">
                      <a16:colId xmlns:a16="http://schemas.microsoft.com/office/drawing/2014/main" val="1589067747"/>
                    </a:ext>
                  </a:extLst>
                </a:gridCol>
                <a:gridCol w="3613800">
                  <a:extLst>
                    <a:ext uri="{9D8B030D-6E8A-4147-A177-3AD203B41FA5}">
                      <a16:colId xmlns:a16="http://schemas.microsoft.com/office/drawing/2014/main" val="2637451639"/>
                    </a:ext>
                  </a:extLst>
                </a:gridCol>
                <a:gridCol w="3613800">
                  <a:extLst>
                    <a:ext uri="{9D8B030D-6E8A-4147-A177-3AD203B41FA5}">
                      <a16:colId xmlns:a16="http://schemas.microsoft.com/office/drawing/2014/main" val="563206131"/>
                    </a:ext>
                  </a:extLst>
                </a:gridCol>
              </a:tblGrid>
              <a:tr h="610189">
                <a:tc>
                  <a:txBody>
                    <a:bodyPr/>
                    <a:lstStyle/>
                    <a:p>
                      <a:r>
                        <a:rPr lang="en-US"/>
                        <a:t>Name</a:t>
                      </a:r>
                    </a:p>
                  </a:txBody>
                  <a:tcPr/>
                </a:tc>
                <a:tc>
                  <a:txBody>
                    <a:bodyPr/>
                    <a:lstStyle/>
                    <a:p>
                      <a:r>
                        <a:rPr lang="en-US"/>
                        <a:t>Role</a:t>
                      </a:r>
                    </a:p>
                  </a:txBody>
                  <a:tcPr/>
                </a:tc>
                <a:tc>
                  <a:txBody>
                    <a:bodyPr/>
                    <a:lstStyle/>
                    <a:p>
                      <a:r>
                        <a:rPr lang="en-US"/>
                        <a:t>Email Address</a:t>
                      </a:r>
                    </a:p>
                  </a:txBody>
                  <a:tcPr/>
                </a:tc>
                <a:extLst>
                  <a:ext uri="{0D108BD9-81ED-4DB2-BD59-A6C34878D82A}">
                    <a16:rowId xmlns:a16="http://schemas.microsoft.com/office/drawing/2014/main" val="2052924620"/>
                  </a:ext>
                </a:extLst>
              </a:tr>
              <a:tr h="610189">
                <a:tc>
                  <a:txBody>
                    <a:bodyPr/>
                    <a:lstStyle/>
                    <a:p>
                      <a:r>
                        <a:rPr lang="en-US"/>
                        <a:t>Ms. Walburg Ruane</a:t>
                      </a:r>
                    </a:p>
                  </a:txBody>
                  <a:tcPr/>
                </a:tc>
                <a:tc>
                  <a:txBody>
                    <a:bodyPr/>
                    <a:lstStyle/>
                    <a:p>
                      <a:r>
                        <a:rPr lang="en-US"/>
                        <a:t>Guidance Counsellor</a:t>
                      </a:r>
                    </a:p>
                  </a:txBody>
                  <a:tcPr/>
                </a:tc>
                <a:tc>
                  <a:txBody>
                    <a:bodyPr/>
                    <a:lstStyle/>
                    <a:p>
                      <a:r>
                        <a:rPr lang="en-US"/>
                        <a:t>Walburg.ruane@stlouiscs.com</a:t>
                      </a:r>
                    </a:p>
                  </a:txBody>
                  <a:tcPr/>
                </a:tc>
                <a:extLst>
                  <a:ext uri="{0D108BD9-81ED-4DB2-BD59-A6C34878D82A}">
                    <a16:rowId xmlns:a16="http://schemas.microsoft.com/office/drawing/2014/main" val="1911363390"/>
                  </a:ext>
                </a:extLst>
              </a:tr>
              <a:tr h="610189">
                <a:tc>
                  <a:txBody>
                    <a:bodyPr/>
                    <a:lstStyle/>
                    <a:p>
                      <a:r>
                        <a:rPr lang="en-US"/>
                        <a:t>Ms. Trish O'Brien</a:t>
                      </a:r>
                    </a:p>
                  </a:txBody>
                  <a:tcPr/>
                </a:tc>
                <a:tc>
                  <a:txBody>
                    <a:bodyPr/>
                    <a:lstStyle/>
                    <a:p>
                      <a:r>
                        <a:rPr lang="en-US"/>
                        <a:t>Chaplain</a:t>
                      </a:r>
                    </a:p>
                  </a:txBody>
                  <a:tcPr/>
                </a:tc>
                <a:tc>
                  <a:txBody>
                    <a:bodyPr/>
                    <a:lstStyle/>
                    <a:p>
                      <a:r>
                        <a:rPr lang="en-US"/>
                        <a:t>Trish.obrien@stlouiscs.com</a:t>
                      </a:r>
                    </a:p>
                  </a:txBody>
                  <a:tcPr/>
                </a:tc>
                <a:extLst>
                  <a:ext uri="{0D108BD9-81ED-4DB2-BD59-A6C34878D82A}">
                    <a16:rowId xmlns:a16="http://schemas.microsoft.com/office/drawing/2014/main" val="1767652210"/>
                  </a:ext>
                </a:extLst>
              </a:tr>
              <a:tr h="610189">
                <a:tc>
                  <a:txBody>
                    <a:bodyPr/>
                    <a:lstStyle/>
                    <a:p>
                      <a:r>
                        <a:rPr lang="en-US"/>
                        <a:t>Ms. Tracey Kenny</a:t>
                      </a:r>
                    </a:p>
                  </a:txBody>
                  <a:tcPr/>
                </a:tc>
                <a:tc>
                  <a:txBody>
                    <a:bodyPr/>
                    <a:lstStyle/>
                    <a:p>
                      <a:r>
                        <a:rPr lang="en-US"/>
                        <a:t>Guidance Counsellor</a:t>
                      </a:r>
                      <a:endParaRPr lang="en-US" err="1"/>
                    </a:p>
                  </a:txBody>
                  <a:tcPr/>
                </a:tc>
                <a:tc>
                  <a:txBody>
                    <a:bodyPr/>
                    <a:lstStyle/>
                    <a:p>
                      <a:r>
                        <a:rPr lang="en-US"/>
                        <a:t>Tracey.kenny@stlouiscs.com</a:t>
                      </a:r>
                    </a:p>
                  </a:txBody>
                  <a:tcPr/>
                </a:tc>
                <a:extLst>
                  <a:ext uri="{0D108BD9-81ED-4DB2-BD59-A6C34878D82A}">
                    <a16:rowId xmlns:a16="http://schemas.microsoft.com/office/drawing/2014/main" val="2252604696"/>
                  </a:ext>
                </a:extLst>
              </a:tr>
              <a:tr h="610189">
                <a:tc>
                  <a:txBody>
                    <a:bodyPr/>
                    <a:lstStyle/>
                    <a:p>
                      <a:pPr lvl="0">
                        <a:buNone/>
                      </a:pPr>
                      <a:r>
                        <a:rPr lang="en-US"/>
                        <a:t>Mr. Fearghal O'Hara</a:t>
                      </a:r>
                    </a:p>
                  </a:txBody>
                  <a:tcPr/>
                </a:tc>
                <a:tc>
                  <a:txBody>
                    <a:bodyPr/>
                    <a:lstStyle/>
                    <a:p>
                      <a:pPr lvl="0">
                        <a:buNone/>
                      </a:pPr>
                      <a:r>
                        <a:rPr lang="en-US"/>
                        <a:t>Support Teacher</a:t>
                      </a:r>
                    </a:p>
                  </a:txBody>
                  <a:tcPr/>
                </a:tc>
                <a:tc>
                  <a:txBody>
                    <a:bodyPr/>
                    <a:lstStyle/>
                    <a:p>
                      <a:pPr lvl="0">
                        <a:buNone/>
                      </a:pPr>
                      <a:r>
                        <a:rPr lang="en-US"/>
                        <a:t>Fearghal.ohara@stlouiscs.com</a:t>
                      </a:r>
                    </a:p>
                  </a:txBody>
                  <a:tcPr/>
                </a:tc>
                <a:extLst>
                  <a:ext uri="{0D108BD9-81ED-4DB2-BD59-A6C34878D82A}">
                    <a16:rowId xmlns:a16="http://schemas.microsoft.com/office/drawing/2014/main" val="1321020497"/>
                  </a:ext>
                </a:extLst>
              </a:tr>
              <a:tr h="610189">
                <a:tc>
                  <a:txBody>
                    <a:bodyPr/>
                    <a:lstStyle/>
                    <a:p>
                      <a:pPr lvl="0">
                        <a:buNone/>
                      </a:pPr>
                      <a:r>
                        <a:rPr lang="en-US"/>
                        <a:t>Ms. Mary Kilcoyne</a:t>
                      </a:r>
                    </a:p>
                  </a:txBody>
                  <a:tcPr/>
                </a:tc>
                <a:tc>
                  <a:txBody>
                    <a:bodyPr/>
                    <a:lstStyle/>
                    <a:p>
                      <a:pPr lvl="0">
                        <a:buNone/>
                      </a:pPr>
                      <a:r>
                        <a:rPr lang="en-US"/>
                        <a:t>Counsellor</a:t>
                      </a:r>
                    </a:p>
                  </a:txBody>
                  <a:tcPr/>
                </a:tc>
                <a:tc>
                  <a:txBody>
                    <a:bodyPr/>
                    <a:lstStyle/>
                    <a:p>
                      <a:pPr lvl="0">
                        <a:buNone/>
                      </a:pPr>
                      <a:r>
                        <a:rPr lang="en-US"/>
                        <a:t>Mary.kilcoyne@stlouiscs.com</a:t>
                      </a:r>
                    </a:p>
                  </a:txBody>
                  <a:tcPr/>
                </a:tc>
                <a:extLst>
                  <a:ext uri="{0D108BD9-81ED-4DB2-BD59-A6C34878D82A}">
                    <a16:rowId xmlns:a16="http://schemas.microsoft.com/office/drawing/2014/main" val="1311584963"/>
                  </a:ext>
                </a:extLst>
              </a:tr>
            </a:tbl>
          </a:graphicData>
        </a:graphic>
      </p:graphicFrame>
    </p:spTree>
    <p:extLst>
      <p:ext uri="{BB962C8B-B14F-4D97-AF65-F5344CB8AC3E}">
        <p14:creationId xmlns:p14="http://schemas.microsoft.com/office/powerpoint/2010/main" val="30596880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5DECAE-74F0-935C-F877-69554885EB62}"/>
              </a:ext>
            </a:extLst>
          </p:cNvPr>
          <p:cNvSpPr txBox="1"/>
          <p:nvPr/>
        </p:nvSpPr>
        <p:spPr>
          <a:xfrm>
            <a:off x="2312505" y="1027044"/>
            <a:ext cx="7980488"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IE" sz="2800" b="1" u="sng">
                <a:solidFill>
                  <a:srgbClr val="6D7F39"/>
                </a:solidFill>
              </a:rPr>
              <a:t>Student Supports outside of School</a:t>
            </a:r>
            <a:r>
              <a:rPr lang="en-US" sz="2800" b="1" u="sng"/>
              <a:t>​</a:t>
            </a:r>
            <a:endParaRPr lang="en-US" sz="2800" b="1"/>
          </a:p>
          <a:p>
            <a:endParaRPr lang="en-US"/>
          </a:p>
        </p:txBody>
      </p:sp>
      <p:graphicFrame>
        <p:nvGraphicFramePr>
          <p:cNvPr id="3" name="Table 3">
            <a:extLst>
              <a:ext uri="{FF2B5EF4-FFF2-40B4-BE49-F238E27FC236}">
                <a16:creationId xmlns:a16="http://schemas.microsoft.com/office/drawing/2014/main" id="{21546995-41ED-DE39-E2A5-2CB426B03A8E}"/>
              </a:ext>
            </a:extLst>
          </p:cNvPr>
          <p:cNvGraphicFramePr>
            <a:graphicFrameLocks noGrp="1"/>
          </p:cNvGraphicFramePr>
          <p:nvPr>
            <p:extLst>
              <p:ext uri="{D42A27DB-BD31-4B8C-83A1-F6EECF244321}">
                <p14:modId xmlns:p14="http://schemas.microsoft.com/office/powerpoint/2010/main" val="3016022461"/>
              </p:ext>
            </p:extLst>
          </p:nvPr>
        </p:nvGraphicFramePr>
        <p:xfrm>
          <a:off x="1797977" y="1695235"/>
          <a:ext cx="9235608" cy="4419164"/>
        </p:xfrm>
        <a:graphic>
          <a:graphicData uri="http://schemas.openxmlformats.org/drawingml/2006/table">
            <a:tbl>
              <a:tblPr firstRow="1" bandRow="1">
                <a:tableStyleId>{5C22544A-7EE6-4342-B048-85BDC9FD1C3A}</a:tableStyleId>
              </a:tblPr>
              <a:tblGrid>
                <a:gridCol w="3078536">
                  <a:extLst>
                    <a:ext uri="{9D8B030D-6E8A-4147-A177-3AD203B41FA5}">
                      <a16:colId xmlns:a16="http://schemas.microsoft.com/office/drawing/2014/main" val="3094699276"/>
                    </a:ext>
                  </a:extLst>
                </a:gridCol>
                <a:gridCol w="3078536">
                  <a:extLst>
                    <a:ext uri="{9D8B030D-6E8A-4147-A177-3AD203B41FA5}">
                      <a16:colId xmlns:a16="http://schemas.microsoft.com/office/drawing/2014/main" val="4014652695"/>
                    </a:ext>
                  </a:extLst>
                </a:gridCol>
                <a:gridCol w="3078536">
                  <a:extLst>
                    <a:ext uri="{9D8B030D-6E8A-4147-A177-3AD203B41FA5}">
                      <a16:colId xmlns:a16="http://schemas.microsoft.com/office/drawing/2014/main" val="1887162355"/>
                    </a:ext>
                  </a:extLst>
                </a:gridCol>
              </a:tblGrid>
              <a:tr h="607950">
                <a:tc>
                  <a:txBody>
                    <a:bodyPr/>
                    <a:lstStyle/>
                    <a:p>
                      <a:r>
                        <a:rPr lang="en-US"/>
                        <a:t>Venue</a:t>
                      </a:r>
                    </a:p>
                  </a:txBody>
                  <a:tcPr/>
                </a:tc>
                <a:tc>
                  <a:txBody>
                    <a:bodyPr/>
                    <a:lstStyle/>
                    <a:p>
                      <a:r>
                        <a:rPr lang="en-US"/>
                        <a:t>Service</a:t>
                      </a:r>
                    </a:p>
                  </a:txBody>
                  <a:tcPr/>
                </a:tc>
                <a:tc>
                  <a:txBody>
                    <a:bodyPr/>
                    <a:lstStyle/>
                    <a:p>
                      <a:r>
                        <a:rPr lang="en-US"/>
                        <a:t>Telephone Number</a:t>
                      </a:r>
                    </a:p>
                  </a:txBody>
                  <a:tcPr/>
                </a:tc>
                <a:extLst>
                  <a:ext uri="{0D108BD9-81ED-4DB2-BD59-A6C34878D82A}">
                    <a16:rowId xmlns:a16="http://schemas.microsoft.com/office/drawing/2014/main" val="3519832563"/>
                  </a:ext>
                </a:extLst>
              </a:tr>
              <a:tr h="607950">
                <a:tc>
                  <a:txBody>
                    <a:bodyPr/>
                    <a:lstStyle/>
                    <a:p>
                      <a:r>
                        <a:rPr lang="en-US" sz="2400"/>
                        <a:t>Mindspace</a:t>
                      </a:r>
                    </a:p>
                  </a:txBody>
                  <a:tcPr/>
                </a:tc>
                <a:tc>
                  <a:txBody>
                    <a:bodyPr/>
                    <a:lstStyle/>
                    <a:p>
                      <a:r>
                        <a:rPr lang="en-US" sz="2400"/>
                        <a:t>Mental Health Service</a:t>
                      </a:r>
                    </a:p>
                  </a:txBody>
                  <a:tcPr/>
                </a:tc>
                <a:tc>
                  <a:txBody>
                    <a:bodyPr/>
                    <a:lstStyle/>
                    <a:p>
                      <a:r>
                        <a:rPr lang="en-US" sz="2400"/>
                        <a:t>086 1844995 0949367001</a:t>
                      </a:r>
                    </a:p>
                  </a:txBody>
                  <a:tcPr/>
                </a:tc>
                <a:extLst>
                  <a:ext uri="{0D108BD9-81ED-4DB2-BD59-A6C34878D82A}">
                    <a16:rowId xmlns:a16="http://schemas.microsoft.com/office/drawing/2014/main" val="2198810413"/>
                  </a:ext>
                </a:extLst>
              </a:tr>
              <a:tr h="899767">
                <a:tc>
                  <a:txBody>
                    <a:bodyPr/>
                    <a:lstStyle/>
                    <a:p>
                      <a:r>
                        <a:rPr lang="en-US" sz="2400"/>
                        <a:t>Knock Counselling Centre</a:t>
                      </a:r>
                    </a:p>
                  </a:txBody>
                  <a:tcPr/>
                </a:tc>
                <a:tc>
                  <a:txBody>
                    <a:bodyPr/>
                    <a:lstStyle/>
                    <a:p>
                      <a:r>
                        <a:rPr lang="en-US" sz="2400"/>
                        <a:t>Counselling service for 12-18 year </a:t>
                      </a:r>
                      <a:r>
                        <a:rPr lang="en-US" sz="2400" err="1"/>
                        <a:t>olds</a:t>
                      </a:r>
                      <a:r>
                        <a:rPr lang="en-US" sz="2400"/>
                        <a:t>.</a:t>
                      </a:r>
                    </a:p>
                  </a:txBody>
                  <a:tcPr/>
                </a:tc>
                <a:tc>
                  <a:txBody>
                    <a:bodyPr/>
                    <a:lstStyle/>
                    <a:p>
                      <a:r>
                        <a:rPr lang="en-US" sz="2400"/>
                        <a:t>094 9375032</a:t>
                      </a:r>
                    </a:p>
                  </a:txBody>
                  <a:tcPr/>
                </a:tc>
                <a:extLst>
                  <a:ext uri="{0D108BD9-81ED-4DB2-BD59-A6C34878D82A}">
                    <a16:rowId xmlns:a16="http://schemas.microsoft.com/office/drawing/2014/main" val="2404356413"/>
                  </a:ext>
                </a:extLst>
              </a:tr>
              <a:tr h="899767">
                <a:tc>
                  <a:txBody>
                    <a:bodyPr/>
                    <a:lstStyle/>
                    <a:p>
                      <a:r>
                        <a:rPr lang="en-US" sz="2400"/>
                        <a:t>Family Centre, Castlebar</a:t>
                      </a:r>
                    </a:p>
                  </a:txBody>
                  <a:tcPr/>
                </a:tc>
                <a:tc>
                  <a:txBody>
                    <a:bodyPr/>
                    <a:lstStyle/>
                    <a:p>
                      <a:r>
                        <a:rPr lang="en-US" sz="2400"/>
                        <a:t>Counselling, Bereavement Support</a:t>
                      </a:r>
                    </a:p>
                  </a:txBody>
                  <a:tcPr/>
                </a:tc>
                <a:tc>
                  <a:txBody>
                    <a:bodyPr/>
                    <a:lstStyle/>
                    <a:p>
                      <a:r>
                        <a:rPr lang="en-US" sz="2400"/>
                        <a:t>094 9025900</a:t>
                      </a:r>
                    </a:p>
                  </a:txBody>
                  <a:tcPr/>
                </a:tc>
                <a:extLst>
                  <a:ext uri="{0D108BD9-81ED-4DB2-BD59-A6C34878D82A}">
                    <a16:rowId xmlns:a16="http://schemas.microsoft.com/office/drawing/2014/main" val="946227062"/>
                  </a:ext>
                </a:extLst>
              </a:tr>
              <a:tr h="899767">
                <a:tc>
                  <a:txBody>
                    <a:bodyPr/>
                    <a:lstStyle/>
                    <a:p>
                      <a:r>
                        <a:rPr lang="en-US" sz="2400"/>
                        <a:t>Pieta House, </a:t>
                      </a:r>
                      <a:r>
                        <a:rPr lang="en-US" sz="2400" err="1"/>
                        <a:t>Tuam</a:t>
                      </a:r>
                    </a:p>
                  </a:txBody>
                  <a:tcPr/>
                </a:tc>
                <a:tc>
                  <a:txBody>
                    <a:bodyPr/>
                    <a:lstStyle/>
                    <a:p>
                      <a:r>
                        <a:rPr lang="en-US" sz="2400"/>
                        <a:t>Suicide and Self-Harm Crisis Centre.</a:t>
                      </a:r>
                    </a:p>
                  </a:txBody>
                  <a:tcPr/>
                </a:tc>
                <a:tc>
                  <a:txBody>
                    <a:bodyPr/>
                    <a:lstStyle/>
                    <a:p>
                      <a:r>
                        <a:rPr lang="en-US" sz="2400"/>
                        <a:t>093 25586</a:t>
                      </a:r>
                    </a:p>
                  </a:txBody>
                  <a:tcPr/>
                </a:tc>
                <a:extLst>
                  <a:ext uri="{0D108BD9-81ED-4DB2-BD59-A6C34878D82A}">
                    <a16:rowId xmlns:a16="http://schemas.microsoft.com/office/drawing/2014/main" val="1858868471"/>
                  </a:ext>
                </a:extLst>
              </a:tr>
            </a:tbl>
          </a:graphicData>
        </a:graphic>
      </p:graphicFrame>
    </p:spTree>
    <p:extLst>
      <p:ext uri="{BB962C8B-B14F-4D97-AF65-F5344CB8AC3E}">
        <p14:creationId xmlns:p14="http://schemas.microsoft.com/office/powerpoint/2010/main" val="14062506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4618" y="582204"/>
            <a:ext cx="9364054" cy="3108543"/>
          </a:xfrm>
          <a:prstGeom prst="rect">
            <a:avLst/>
          </a:prstGeom>
          <a:noFill/>
        </p:spPr>
        <p:txBody>
          <a:bodyPr wrap="square" lIns="91440" tIns="45720" rIns="91440" bIns="45720" rtlCol="0" anchor="t">
            <a:spAutoFit/>
          </a:bodyPr>
          <a:lstStyle/>
          <a:p>
            <a:pPr algn="ctr"/>
            <a:r>
              <a:rPr lang="en-IE" sz="2800" b="1" u="sng">
                <a:solidFill>
                  <a:schemeClr val="accent4"/>
                </a:solidFill>
              </a:rPr>
              <a:t>Extra Curricular</a:t>
            </a:r>
          </a:p>
          <a:p>
            <a:pPr algn="ctr"/>
            <a:endParaRPr lang="en-IE" sz="2800" b="1" u="sng">
              <a:solidFill>
                <a:schemeClr val="accent4"/>
              </a:solidFill>
            </a:endParaRPr>
          </a:p>
          <a:p>
            <a:pPr algn="ctr"/>
            <a:endParaRPr lang="en-IE" sz="2800" b="1" u="sng">
              <a:solidFill>
                <a:schemeClr val="accent4"/>
              </a:solidFill>
            </a:endParaRPr>
          </a:p>
          <a:p>
            <a:pPr algn="ctr"/>
            <a:endParaRPr lang="en-IE" sz="2800" b="1" u="sng">
              <a:solidFill>
                <a:schemeClr val="accent4"/>
              </a:solidFill>
            </a:endParaRPr>
          </a:p>
          <a:p>
            <a:pPr algn="ctr"/>
            <a:endParaRPr lang="en-IE" sz="2800" b="1" u="sng">
              <a:solidFill>
                <a:schemeClr val="accent4"/>
              </a:solidFill>
            </a:endParaRPr>
          </a:p>
          <a:p>
            <a:pPr algn="ctr"/>
            <a:endParaRPr lang="en-IE" sz="2800" b="1" u="sng">
              <a:solidFill>
                <a:schemeClr val="accent4"/>
              </a:solidFill>
            </a:endParaRPr>
          </a:p>
          <a:p>
            <a:pPr algn="ctr"/>
            <a:endParaRPr lang="en-IE" sz="2800" b="1" u="sng">
              <a:solidFill>
                <a:schemeClr val="accent4"/>
              </a:solidFill>
            </a:endParaRPr>
          </a:p>
        </p:txBody>
      </p:sp>
      <p:sp>
        <p:nvSpPr>
          <p:cNvPr id="3" name="TextBox 2">
            <a:extLst>
              <a:ext uri="{FF2B5EF4-FFF2-40B4-BE49-F238E27FC236}">
                <a16:creationId xmlns:a16="http://schemas.microsoft.com/office/drawing/2014/main" id="{C54819AC-FAEE-CBD2-7BB3-DEA790687CE5}"/>
              </a:ext>
            </a:extLst>
          </p:cNvPr>
          <p:cNvSpPr txBox="1"/>
          <p:nvPr/>
        </p:nvSpPr>
        <p:spPr>
          <a:xfrm>
            <a:off x="1421257" y="1780853"/>
            <a:ext cx="180975" cy="3619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graphicFrame>
        <p:nvGraphicFramePr>
          <p:cNvPr id="4" name="Table 4">
            <a:extLst>
              <a:ext uri="{FF2B5EF4-FFF2-40B4-BE49-F238E27FC236}">
                <a16:creationId xmlns:a16="http://schemas.microsoft.com/office/drawing/2014/main" id="{B7C68878-0FE5-E3A0-1905-D1391D266BAA}"/>
              </a:ext>
            </a:extLst>
          </p:cNvPr>
          <p:cNvGraphicFramePr>
            <a:graphicFrameLocks noGrp="1"/>
          </p:cNvGraphicFramePr>
          <p:nvPr>
            <p:extLst>
              <p:ext uri="{D42A27DB-BD31-4B8C-83A1-F6EECF244321}">
                <p14:modId xmlns:p14="http://schemas.microsoft.com/office/powerpoint/2010/main" val="3180330143"/>
              </p:ext>
            </p:extLst>
          </p:nvPr>
        </p:nvGraphicFramePr>
        <p:xfrm>
          <a:off x="1726659" y="1694234"/>
          <a:ext cx="9994634" cy="4068428"/>
        </p:xfrm>
        <a:graphic>
          <a:graphicData uri="http://schemas.openxmlformats.org/drawingml/2006/table">
            <a:tbl>
              <a:tblPr firstRow="1" bandRow="1">
                <a:tableStyleId>{5C22544A-7EE6-4342-B048-85BDC9FD1C3A}</a:tableStyleId>
              </a:tblPr>
              <a:tblGrid>
                <a:gridCol w="4997317">
                  <a:extLst>
                    <a:ext uri="{9D8B030D-6E8A-4147-A177-3AD203B41FA5}">
                      <a16:colId xmlns:a16="http://schemas.microsoft.com/office/drawing/2014/main" val="3450172914"/>
                    </a:ext>
                  </a:extLst>
                </a:gridCol>
                <a:gridCol w="4997317">
                  <a:extLst>
                    <a:ext uri="{9D8B030D-6E8A-4147-A177-3AD203B41FA5}">
                      <a16:colId xmlns:a16="http://schemas.microsoft.com/office/drawing/2014/main" val="3129734395"/>
                    </a:ext>
                  </a:extLst>
                </a:gridCol>
              </a:tblGrid>
              <a:tr h="581204">
                <a:tc>
                  <a:txBody>
                    <a:bodyPr/>
                    <a:lstStyle/>
                    <a:p>
                      <a:r>
                        <a:rPr lang="en-US"/>
                        <a:t>Student Group</a:t>
                      </a:r>
                    </a:p>
                  </a:txBody>
                  <a:tcPr/>
                </a:tc>
                <a:tc>
                  <a:txBody>
                    <a:bodyPr/>
                    <a:lstStyle/>
                    <a:p>
                      <a:r>
                        <a:rPr lang="en-US"/>
                        <a:t>Coordinator</a:t>
                      </a:r>
                    </a:p>
                  </a:txBody>
                  <a:tcPr/>
                </a:tc>
                <a:extLst>
                  <a:ext uri="{0D108BD9-81ED-4DB2-BD59-A6C34878D82A}">
                    <a16:rowId xmlns:a16="http://schemas.microsoft.com/office/drawing/2014/main" val="3587204072"/>
                  </a:ext>
                </a:extLst>
              </a:tr>
              <a:tr h="581204">
                <a:tc>
                  <a:txBody>
                    <a:bodyPr/>
                    <a:lstStyle/>
                    <a:p>
                      <a:r>
                        <a:rPr lang="en-US" sz="2400"/>
                        <a:t>Chaplaincy Team</a:t>
                      </a:r>
                    </a:p>
                  </a:txBody>
                  <a:tcPr/>
                </a:tc>
                <a:tc>
                  <a:txBody>
                    <a:bodyPr/>
                    <a:lstStyle/>
                    <a:p>
                      <a:r>
                        <a:rPr lang="en-US" sz="2400"/>
                        <a:t>Ms. Trish O'Brien</a:t>
                      </a:r>
                    </a:p>
                  </a:txBody>
                  <a:tcPr/>
                </a:tc>
                <a:extLst>
                  <a:ext uri="{0D108BD9-81ED-4DB2-BD59-A6C34878D82A}">
                    <a16:rowId xmlns:a16="http://schemas.microsoft.com/office/drawing/2014/main" val="3939790741"/>
                  </a:ext>
                </a:extLst>
              </a:tr>
              <a:tr h="581204">
                <a:tc>
                  <a:txBody>
                    <a:bodyPr/>
                    <a:lstStyle/>
                    <a:p>
                      <a:r>
                        <a:rPr lang="en-US" sz="2400"/>
                        <a:t>Wellbeing Team</a:t>
                      </a:r>
                    </a:p>
                  </a:txBody>
                  <a:tcPr/>
                </a:tc>
                <a:tc>
                  <a:txBody>
                    <a:bodyPr/>
                    <a:lstStyle/>
                    <a:p>
                      <a:r>
                        <a:rPr lang="en-US" sz="2400"/>
                        <a:t>Ms. Walburg Ruane</a:t>
                      </a:r>
                    </a:p>
                  </a:txBody>
                  <a:tcPr/>
                </a:tc>
                <a:extLst>
                  <a:ext uri="{0D108BD9-81ED-4DB2-BD59-A6C34878D82A}">
                    <a16:rowId xmlns:a16="http://schemas.microsoft.com/office/drawing/2014/main" val="818502307"/>
                  </a:ext>
                </a:extLst>
              </a:tr>
              <a:tr h="581204">
                <a:tc>
                  <a:txBody>
                    <a:bodyPr/>
                    <a:lstStyle/>
                    <a:p>
                      <a:r>
                        <a:rPr lang="en-US" sz="2400"/>
                        <a:t>Green Schools</a:t>
                      </a:r>
                    </a:p>
                  </a:txBody>
                  <a:tcPr/>
                </a:tc>
                <a:tc>
                  <a:txBody>
                    <a:bodyPr/>
                    <a:lstStyle/>
                    <a:p>
                      <a:r>
                        <a:rPr lang="en-US" sz="2400"/>
                        <a:t>Ms. Louise O'Hora</a:t>
                      </a:r>
                    </a:p>
                  </a:txBody>
                  <a:tcPr/>
                </a:tc>
                <a:extLst>
                  <a:ext uri="{0D108BD9-81ED-4DB2-BD59-A6C34878D82A}">
                    <a16:rowId xmlns:a16="http://schemas.microsoft.com/office/drawing/2014/main" val="2726944903"/>
                  </a:ext>
                </a:extLst>
              </a:tr>
              <a:tr h="581204">
                <a:tc>
                  <a:txBody>
                    <a:bodyPr/>
                    <a:lstStyle/>
                    <a:p>
                      <a:r>
                        <a:rPr lang="en-US" sz="2400"/>
                        <a:t>Year Book Committee</a:t>
                      </a:r>
                    </a:p>
                  </a:txBody>
                  <a:tcPr/>
                </a:tc>
                <a:tc>
                  <a:txBody>
                    <a:bodyPr/>
                    <a:lstStyle/>
                    <a:p>
                      <a:r>
                        <a:rPr lang="en-US" sz="2400"/>
                        <a:t>Ms. Mary Dunne</a:t>
                      </a:r>
                    </a:p>
                  </a:txBody>
                  <a:tcPr/>
                </a:tc>
                <a:extLst>
                  <a:ext uri="{0D108BD9-81ED-4DB2-BD59-A6C34878D82A}">
                    <a16:rowId xmlns:a16="http://schemas.microsoft.com/office/drawing/2014/main" val="1363688137"/>
                  </a:ext>
                </a:extLst>
              </a:tr>
              <a:tr h="581204">
                <a:tc>
                  <a:txBody>
                    <a:bodyPr/>
                    <a:lstStyle/>
                    <a:p>
                      <a:r>
                        <a:rPr lang="en-US" sz="2400"/>
                        <a:t>Student Council</a:t>
                      </a:r>
                    </a:p>
                  </a:txBody>
                  <a:tcPr/>
                </a:tc>
                <a:tc>
                  <a:txBody>
                    <a:bodyPr/>
                    <a:lstStyle/>
                    <a:p>
                      <a:r>
                        <a:rPr lang="en-US" sz="2400"/>
                        <a:t>Ms. Trish O'Brien</a:t>
                      </a:r>
                    </a:p>
                  </a:txBody>
                  <a:tcPr/>
                </a:tc>
                <a:extLst>
                  <a:ext uri="{0D108BD9-81ED-4DB2-BD59-A6C34878D82A}">
                    <a16:rowId xmlns:a16="http://schemas.microsoft.com/office/drawing/2014/main" val="145245812"/>
                  </a:ext>
                </a:extLst>
              </a:tr>
              <a:tr h="581204">
                <a:tc>
                  <a:txBody>
                    <a:bodyPr/>
                    <a:lstStyle/>
                    <a:p>
                      <a:r>
                        <a:rPr lang="en-US" sz="2400"/>
                        <a:t>Prefects (6th year students only)</a:t>
                      </a:r>
                    </a:p>
                  </a:txBody>
                  <a:tcPr/>
                </a:tc>
                <a:tc>
                  <a:txBody>
                    <a:bodyPr/>
                    <a:lstStyle/>
                    <a:p>
                      <a:r>
                        <a:rPr lang="en-US" sz="2400"/>
                        <a:t>Ms. Nuala Whelan</a:t>
                      </a:r>
                    </a:p>
                  </a:txBody>
                  <a:tcPr/>
                </a:tc>
                <a:extLst>
                  <a:ext uri="{0D108BD9-81ED-4DB2-BD59-A6C34878D82A}">
                    <a16:rowId xmlns:a16="http://schemas.microsoft.com/office/drawing/2014/main" val="2408502324"/>
                  </a:ext>
                </a:extLst>
              </a:tr>
            </a:tbl>
          </a:graphicData>
        </a:graphic>
      </p:graphicFrame>
    </p:spTree>
    <p:extLst>
      <p:ext uri="{BB962C8B-B14F-4D97-AF65-F5344CB8AC3E}">
        <p14:creationId xmlns:p14="http://schemas.microsoft.com/office/powerpoint/2010/main" val="30215916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FBE267-6328-ADDF-6FD2-ECB86B8FA3F5}"/>
              </a:ext>
            </a:extLst>
          </p:cNvPr>
          <p:cNvSpPr txBox="1"/>
          <p:nvPr/>
        </p:nvSpPr>
        <p:spPr>
          <a:xfrm>
            <a:off x="1635464" y="720961"/>
            <a:ext cx="9420627"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a:solidFill>
                  <a:schemeClr val="accent4"/>
                </a:solidFill>
              </a:rPr>
              <a:t>Sport</a:t>
            </a:r>
            <a:endParaRPr lang="en-US">
              <a:solidFill>
                <a:schemeClr val="accent4"/>
              </a:solidFill>
            </a:endParaRPr>
          </a:p>
          <a:p>
            <a:r>
              <a:rPr lang="en-US" sz="2800"/>
              <a:t>There are many sporting opportunities available in St. Louis, students may join any of the following teams at Junior or Senior level. </a:t>
            </a:r>
          </a:p>
          <a:p>
            <a:endParaRPr lang="en-US" sz="2800"/>
          </a:p>
          <a:p>
            <a:pPr marL="457200" indent="-457200">
              <a:buFont typeface="Arial"/>
              <a:buChar char="•"/>
            </a:pPr>
            <a:r>
              <a:rPr lang="en-US" sz="2800"/>
              <a:t>Gaelic     </a:t>
            </a:r>
          </a:p>
          <a:p>
            <a:pPr marL="457200" indent="-457200">
              <a:buFont typeface="Arial"/>
              <a:buChar char="•"/>
            </a:pPr>
            <a:r>
              <a:rPr lang="en-US" sz="2800"/>
              <a:t>Soccer</a:t>
            </a:r>
          </a:p>
          <a:p>
            <a:pPr marL="457200" indent="-457200">
              <a:buFont typeface="Arial"/>
              <a:buChar char="•"/>
            </a:pPr>
            <a:r>
              <a:rPr lang="en-US" sz="2800"/>
              <a:t>Volleyball</a:t>
            </a:r>
          </a:p>
          <a:p>
            <a:pPr marL="457200" indent="-457200">
              <a:buFont typeface="Arial"/>
              <a:buChar char="•"/>
            </a:pPr>
            <a:r>
              <a:rPr lang="en-US" sz="2800"/>
              <a:t>Basketball</a:t>
            </a:r>
          </a:p>
          <a:p>
            <a:pPr marL="457200" indent="-457200">
              <a:buFont typeface="Arial"/>
              <a:buChar char="•"/>
            </a:pPr>
            <a:r>
              <a:rPr lang="en-US" sz="2800"/>
              <a:t>Badminton</a:t>
            </a:r>
          </a:p>
          <a:p>
            <a:pPr marL="457200" indent="-457200">
              <a:buFont typeface="Arial"/>
              <a:buChar char="•"/>
            </a:pPr>
            <a:r>
              <a:rPr lang="en-US" sz="2800"/>
              <a:t>Athletics</a:t>
            </a:r>
          </a:p>
          <a:p>
            <a:endParaRPr lang="en-US" sz="2800"/>
          </a:p>
        </p:txBody>
      </p:sp>
      <p:pic>
        <p:nvPicPr>
          <p:cNvPr id="3" name="Picture 3" descr="A picture containing text&#10;&#10;Description automatically generated">
            <a:extLst>
              <a:ext uri="{FF2B5EF4-FFF2-40B4-BE49-F238E27FC236}">
                <a16:creationId xmlns:a16="http://schemas.microsoft.com/office/drawing/2014/main" id="{B0BA9507-5B5F-74A2-A433-67F9B0C41121}"/>
              </a:ext>
            </a:extLst>
          </p:cNvPr>
          <p:cNvPicPr>
            <a:picLocks noChangeAspect="1"/>
          </p:cNvPicPr>
          <p:nvPr/>
        </p:nvPicPr>
        <p:blipFill rotWithShape="1">
          <a:blip r:embed="rId2"/>
          <a:srcRect l="14318" t="-557" r="13646" b="12160"/>
          <a:stretch/>
        </p:blipFill>
        <p:spPr>
          <a:xfrm>
            <a:off x="4662948" y="2860194"/>
            <a:ext cx="1976090" cy="2993038"/>
          </a:xfrm>
          <a:prstGeom prst="rect">
            <a:avLst/>
          </a:prstGeom>
        </p:spPr>
      </p:pic>
      <p:pic>
        <p:nvPicPr>
          <p:cNvPr id="4" name="Picture 4">
            <a:extLst>
              <a:ext uri="{FF2B5EF4-FFF2-40B4-BE49-F238E27FC236}">
                <a16:creationId xmlns:a16="http://schemas.microsoft.com/office/drawing/2014/main" id="{071DAB61-E393-F9FF-D2BE-41FCCD16F6A4}"/>
              </a:ext>
            </a:extLst>
          </p:cNvPr>
          <p:cNvPicPr>
            <a:picLocks noChangeAspect="1"/>
          </p:cNvPicPr>
          <p:nvPr/>
        </p:nvPicPr>
        <p:blipFill>
          <a:blip r:embed="rId3"/>
          <a:stretch>
            <a:fillRect/>
          </a:stretch>
        </p:blipFill>
        <p:spPr>
          <a:xfrm>
            <a:off x="7170174" y="2860440"/>
            <a:ext cx="2276168" cy="2980668"/>
          </a:xfrm>
          <a:prstGeom prst="rect">
            <a:avLst/>
          </a:prstGeom>
        </p:spPr>
      </p:pic>
    </p:spTree>
    <p:extLst>
      <p:ext uri="{BB962C8B-B14F-4D97-AF65-F5344CB8AC3E}">
        <p14:creationId xmlns:p14="http://schemas.microsoft.com/office/powerpoint/2010/main" val="31403799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9737" y="815926"/>
            <a:ext cx="10522977" cy="5201424"/>
          </a:xfrm>
          <a:prstGeom prst="rect">
            <a:avLst/>
          </a:prstGeom>
          <a:noFill/>
        </p:spPr>
        <p:txBody>
          <a:bodyPr wrap="square" lIns="91440" tIns="45720" rIns="91440" bIns="45720" rtlCol="0" anchor="t">
            <a:spAutoFit/>
          </a:bodyPr>
          <a:lstStyle/>
          <a:p>
            <a:pPr algn="ctr"/>
            <a:r>
              <a:rPr lang="en-IE" sz="2800" b="1" u="sng">
                <a:solidFill>
                  <a:schemeClr val="accent4"/>
                </a:solidFill>
              </a:rPr>
              <a:t>Medical Issues</a:t>
            </a:r>
          </a:p>
          <a:p>
            <a:pPr algn="ctr"/>
            <a:endParaRPr lang="en-IE" sz="2800" u="sng">
              <a:solidFill>
                <a:schemeClr val="accent4"/>
              </a:solidFill>
            </a:endParaRPr>
          </a:p>
          <a:p>
            <a:r>
              <a:rPr lang="en-IE" sz="2400"/>
              <a:t>If your son or daughter has any medical issues, please inform us by telephoning 094 93 81228</a:t>
            </a:r>
          </a:p>
          <a:p>
            <a:endParaRPr lang="en-IE" sz="2400"/>
          </a:p>
          <a:p>
            <a:r>
              <a:rPr lang="en-IE" sz="2400"/>
              <a:t>A letter will be required from your doctor, detailing the medical condition and any prescribed medication.</a:t>
            </a:r>
          </a:p>
          <a:p>
            <a:endParaRPr lang="en-IE" sz="2400"/>
          </a:p>
          <a:p>
            <a:r>
              <a:rPr lang="en-IE" sz="2400"/>
              <a:t>A medical form will also have to be completed, via the school app.</a:t>
            </a:r>
          </a:p>
          <a:p>
            <a:endParaRPr lang="en-IE" sz="2400"/>
          </a:p>
          <a:p>
            <a:endParaRPr lang="en-IE" sz="2400"/>
          </a:p>
          <a:p>
            <a:endParaRPr lang="en-IE"/>
          </a:p>
          <a:p>
            <a:pPr algn="ctr"/>
            <a:endParaRPr lang="en-IE" sz="2400"/>
          </a:p>
          <a:p>
            <a:pPr algn="ctr"/>
            <a:endParaRPr lang="en-IE"/>
          </a:p>
        </p:txBody>
      </p:sp>
      <p:pic>
        <p:nvPicPr>
          <p:cNvPr id="3" name="Picture 3">
            <a:extLst>
              <a:ext uri="{FF2B5EF4-FFF2-40B4-BE49-F238E27FC236}">
                <a16:creationId xmlns:a16="http://schemas.microsoft.com/office/drawing/2014/main" id="{E86C9A97-5275-247C-E940-34F79919D7FC}"/>
              </a:ext>
            </a:extLst>
          </p:cNvPr>
          <p:cNvPicPr>
            <a:picLocks noChangeAspect="1"/>
          </p:cNvPicPr>
          <p:nvPr/>
        </p:nvPicPr>
        <p:blipFill rotWithShape="1">
          <a:blip r:embed="rId2"/>
          <a:srcRect l="248" t="5991" r="-248" b="13825"/>
          <a:stretch/>
        </p:blipFill>
        <p:spPr>
          <a:xfrm>
            <a:off x="8514121" y="4504403"/>
            <a:ext cx="2476503" cy="2138521"/>
          </a:xfrm>
          <a:prstGeom prst="rect">
            <a:avLst/>
          </a:prstGeom>
        </p:spPr>
      </p:pic>
    </p:spTree>
    <p:extLst>
      <p:ext uri="{BB962C8B-B14F-4D97-AF65-F5344CB8AC3E}">
        <p14:creationId xmlns:p14="http://schemas.microsoft.com/office/powerpoint/2010/main" val="28274037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5588" y="787791"/>
            <a:ext cx="11384682" cy="6063198"/>
          </a:xfrm>
          <a:prstGeom prst="rect">
            <a:avLst/>
          </a:prstGeom>
          <a:noFill/>
        </p:spPr>
        <p:txBody>
          <a:bodyPr wrap="square" lIns="91440" tIns="45720" rIns="91440" bIns="45720" rtlCol="0" anchor="t">
            <a:spAutoFit/>
          </a:bodyPr>
          <a:lstStyle/>
          <a:p>
            <a:pPr algn="ctr"/>
            <a:r>
              <a:rPr lang="en-IE" sz="2800" b="1" u="sng">
                <a:solidFill>
                  <a:schemeClr val="accent4"/>
                </a:solidFill>
              </a:rPr>
              <a:t>The School App </a:t>
            </a:r>
          </a:p>
          <a:p>
            <a:r>
              <a:rPr lang="en-IE" sz="2400">
                <a:ea typeface="+mn-lt"/>
                <a:cs typeface="+mn-lt"/>
              </a:rPr>
              <a:t>The TYRO Schools </a:t>
            </a:r>
            <a:r>
              <a:rPr lang="en-IE" sz="2400" b="1">
                <a:ea typeface="+mn-lt"/>
                <a:cs typeface="+mn-lt"/>
              </a:rPr>
              <a:t>App</a:t>
            </a:r>
            <a:r>
              <a:rPr lang="en-IE" sz="2400">
                <a:ea typeface="+mn-lt"/>
                <a:cs typeface="+mn-lt"/>
              </a:rPr>
              <a:t> is our primary means of communicating with parents, we don’t send out any information by post. </a:t>
            </a:r>
            <a:endParaRPr lang="en-IE" sz="2400"/>
          </a:p>
          <a:p>
            <a:r>
              <a:rPr lang="en-IE" sz="2400">
                <a:ea typeface="+mn-lt"/>
                <a:cs typeface="+mn-lt"/>
              </a:rPr>
              <a:t>To download this app, please take the following steps; </a:t>
            </a:r>
            <a:endParaRPr lang="en-IE" sz="2400"/>
          </a:p>
          <a:p>
            <a:endParaRPr lang="en-IE" sz="2400">
              <a:ea typeface="+mn-lt"/>
              <a:cs typeface="+mn-lt"/>
            </a:endParaRPr>
          </a:p>
          <a:p>
            <a:pPr marL="285750" indent="-285750">
              <a:buFont typeface="Arial"/>
              <a:buChar char="•"/>
            </a:pPr>
            <a:r>
              <a:rPr lang="en-IE" sz="2400">
                <a:ea typeface="+mn-lt"/>
                <a:cs typeface="+mn-lt"/>
              </a:rPr>
              <a:t>Access your Tyro email invitation and click on the link in the email that says 'Click here' to sign up.</a:t>
            </a:r>
          </a:p>
          <a:p>
            <a:pPr marL="285750" indent="-285750">
              <a:buFont typeface="Arial"/>
              <a:buChar char="•"/>
            </a:pPr>
            <a:r>
              <a:rPr lang="en-IE" sz="2400">
                <a:ea typeface="+mn-lt"/>
                <a:cs typeface="+mn-lt"/>
              </a:rPr>
              <a:t>Download the Tyro App in the App Store/Google </a:t>
            </a:r>
            <a:r>
              <a:rPr lang="en-IE" sz="2400" err="1">
                <a:ea typeface="+mn-lt"/>
                <a:cs typeface="+mn-lt"/>
              </a:rPr>
              <a:t>Playstore</a:t>
            </a:r>
            <a:r>
              <a:rPr lang="en-IE" sz="2400">
                <a:ea typeface="+mn-lt"/>
                <a:cs typeface="+mn-lt"/>
              </a:rPr>
              <a:t>.</a:t>
            </a:r>
            <a:endParaRPr lang="en-IE"/>
          </a:p>
          <a:p>
            <a:pPr marL="285750" indent="-285750">
              <a:buFont typeface="Arial"/>
              <a:buChar char="•"/>
            </a:pPr>
            <a:r>
              <a:rPr lang="en-IE" sz="2400"/>
              <a:t>Open the App, once installed and press 'Sign up' Button.</a:t>
            </a:r>
          </a:p>
          <a:p>
            <a:pPr marL="285750" indent="-285750">
              <a:buFont typeface="Arial"/>
              <a:buChar char="•"/>
            </a:pPr>
            <a:r>
              <a:rPr lang="en-IE" sz="2400">
                <a:solidFill>
                  <a:srgbClr val="000000"/>
                </a:solidFill>
              </a:rPr>
              <a:t>Enter your email and press 'Verify Code'.</a:t>
            </a:r>
          </a:p>
          <a:p>
            <a:pPr marL="285750" indent="-285750">
              <a:buFont typeface="Arial"/>
              <a:buChar char="•"/>
            </a:pPr>
            <a:r>
              <a:rPr lang="en-IE" sz="2400">
                <a:solidFill>
                  <a:srgbClr val="000000"/>
                </a:solidFill>
              </a:rPr>
              <a:t>Copy and paste in your code and press 'Verify Code'</a:t>
            </a:r>
          </a:p>
          <a:p>
            <a:pPr marL="285750" indent="-285750">
              <a:buFont typeface="Arial"/>
              <a:buChar char="•"/>
            </a:pPr>
            <a:r>
              <a:rPr lang="en-IE" sz="2400">
                <a:solidFill>
                  <a:srgbClr val="000000"/>
                </a:solidFill>
              </a:rPr>
              <a:t>Create your new password</a:t>
            </a:r>
          </a:p>
          <a:p>
            <a:pPr marL="285750" indent="-285750">
              <a:buFont typeface="Arial"/>
              <a:buChar char="•"/>
            </a:pPr>
            <a:r>
              <a:rPr lang="en-IE" sz="2400">
                <a:solidFill>
                  <a:srgbClr val="000000"/>
                </a:solidFill>
              </a:rPr>
              <a:t>Login to Tyro with your email and new password.</a:t>
            </a:r>
          </a:p>
          <a:p>
            <a:endParaRPr lang="en-IE" sz="2400">
              <a:solidFill>
                <a:srgbClr val="000000"/>
              </a:solidFill>
              <a:highlight>
                <a:srgbClr val="FFFF00"/>
              </a:highlight>
            </a:endParaRPr>
          </a:p>
          <a:p>
            <a:endParaRPr lang="en-IE" sz="2400">
              <a:solidFill>
                <a:srgbClr val="000000"/>
              </a:solidFill>
            </a:endParaRPr>
          </a:p>
          <a:p>
            <a:endParaRPr lang="en-IE" sz="2400" b="1" u="sng">
              <a:solidFill>
                <a:schemeClr val="accent4"/>
              </a:solidFill>
            </a:endParaRPr>
          </a:p>
        </p:txBody>
      </p:sp>
      <p:pic>
        <p:nvPicPr>
          <p:cNvPr id="5" name="Picture 4" descr="Tyro Support Hub">
            <a:extLst>
              <a:ext uri="{FF2B5EF4-FFF2-40B4-BE49-F238E27FC236}">
                <a16:creationId xmlns:a16="http://schemas.microsoft.com/office/drawing/2014/main" id="{BA4F2C81-4C7B-D78C-14F0-0B61020B02F0}"/>
              </a:ext>
            </a:extLst>
          </p:cNvPr>
          <p:cNvPicPr>
            <a:picLocks noChangeAspect="1"/>
          </p:cNvPicPr>
          <p:nvPr/>
        </p:nvPicPr>
        <p:blipFill>
          <a:blip r:embed="rId2"/>
          <a:stretch>
            <a:fillRect/>
          </a:stretch>
        </p:blipFill>
        <p:spPr>
          <a:xfrm>
            <a:off x="10457103" y="-3175"/>
            <a:ext cx="1560946" cy="1107017"/>
          </a:xfrm>
          <a:prstGeom prst="rect">
            <a:avLst/>
          </a:prstGeom>
        </p:spPr>
      </p:pic>
    </p:spTree>
    <p:extLst>
      <p:ext uri="{BB962C8B-B14F-4D97-AF65-F5344CB8AC3E}">
        <p14:creationId xmlns:p14="http://schemas.microsoft.com/office/powerpoint/2010/main" val="4004313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DE4F0D-F2BB-7BC8-7247-7C5CF45CD70E}"/>
              </a:ext>
            </a:extLst>
          </p:cNvPr>
          <p:cNvSpPr txBox="1"/>
          <p:nvPr/>
        </p:nvSpPr>
        <p:spPr>
          <a:xfrm>
            <a:off x="1164433" y="1771651"/>
            <a:ext cx="9363073"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IE" sz="2400"/>
              <a:t>All school payments can be made via the school app</a:t>
            </a:r>
          </a:p>
          <a:p>
            <a:endParaRPr lang="en-IE" sz="2400"/>
          </a:p>
          <a:p>
            <a:endParaRPr lang="en-IE" sz="2400"/>
          </a:p>
          <a:p>
            <a:pPr marL="285750" indent="-285750">
              <a:buFont typeface="Arial"/>
              <a:buChar char="•"/>
            </a:pPr>
            <a:r>
              <a:rPr lang="en-IE" sz="2400"/>
              <a:t>Open the school app.</a:t>
            </a:r>
          </a:p>
          <a:p>
            <a:pPr marL="285750" indent="-285750">
              <a:buFont typeface="Arial"/>
              <a:buChar char="•"/>
            </a:pPr>
            <a:r>
              <a:rPr lang="en-IE" sz="2400"/>
              <a:t>Click on your child's name.</a:t>
            </a:r>
          </a:p>
          <a:p>
            <a:pPr marL="285750" indent="-285750">
              <a:buFont typeface="Arial"/>
              <a:buChar char="•"/>
            </a:pPr>
            <a:r>
              <a:rPr lang="en-IE" sz="2400"/>
              <a:t>The fees will appear in the heading at the top of the screen.</a:t>
            </a:r>
          </a:p>
          <a:p>
            <a:pPr marL="285750" indent="-285750">
              <a:buFont typeface="Arial"/>
              <a:buChar char="•"/>
            </a:pPr>
            <a:r>
              <a:rPr lang="en-IE" sz="2400"/>
              <a:t>Please ensure all payments are paid in full before school commences. </a:t>
            </a:r>
          </a:p>
          <a:p>
            <a:endParaRPr lang="en-IE" sz="2400">
              <a:highlight>
                <a:srgbClr val="FFFF00"/>
              </a:highlight>
            </a:endParaRPr>
          </a:p>
          <a:p>
            <a:endParaRPr lang="en-IE" sz="2400">
              <a:highlight>
                <a:srgbClr val="FFFF00"/>
              </a:highlight>
            </a:endParaRPr>
          </a:p>
        </p:txBody>
      </p:sp>
      <p:sp>
        <p:nvSpPr>
          <p:cNvPr id="3" name="TextBox 2">
            <a:extLst>
              <a:ext uri="{FF2B5EF4-FFF2-40B4-BE49-F238E27FC236}">
                <a16:creationId xmlns:a16="http://schemas.microsoft.com/office/drawing/2014/main" id="{90A59311-D44C-019C-A3E7-A9F03D5A3A2A}"/>
              </a:ext>
            </a:extLst>
          </p:cNvPr>
          <p:cNvSpPr txBox="1"/>
          <p:nvPr/>
        </p:nvSpPr>
        <p:spPr>
          <a:xfrm>
            <a:off x="3798093" y="881062"/>
            <a:ext cx="529828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u="sng">
                <a:solidFill>
                  <a:schemeClr val="accent4"/>
                </a:solidFill>
              </a:rPr>
              <a:t>School Payments</a:t>
            </a:r>
          </a:p>
        </p:txBody>
      </p:sp>
    </p:spTree>
    <p:extLst>
      <p:ext uri="{BB962C8B-B14F-4D97-AF65-F5344CB8AC3E}">
        <p14:creationId xmlns:p14="http://schemas.microsoft.com/office/powerpoint/2010/main" val="33397835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8B3AC7-241B-6E63-6ACE-C8CB99BE59DE}"/>
              </a:ext>
            </a:extLst>
          </p:cNvPr>
          <p:cNvSpPr txBox="1"/>
          <p:nvPr/>
        </p:nvSpPr>
        <p:spPr>
          <a:xfrm>
            <a:off x="1577771" y="1071178"/>
            <a:ext cx="9911759" cy="4339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u="sng">
                <a:solidFill>
                  <a:schemeClr val="accent4"/>
                </a:solidFill>
              </a:rPr>
              <a:t>Assessments</a:t>
            </a:r>
          </a:p>
          <a:p>
            <a:r>
              <a:rPr lang="en-US" sz="2400"/>
              <a:t>Students will have two sets of formal assessments at </a:t>
            </a:r>
          </a:p>
          <a:p>
            <a:r>
              <a:rPr lang="en-US" sz="2400"/>
              <a:t>Christmas and the end of the year, they will also have various class tests throughout the year.  </a:t>
            </a:r>
            <a:endParaRPr lang="en-US"/>
          </a:p>
          <a:p>
            <a:endParaRPr lang="en-US" sz="2800" b="1" u="sng">
              <a:solidFill>
                <a:schemeClr val="accent4"/>
              </a:solidFill>
              <a:ea typeface="+mn-lt"/>
              <a:cs typeface="+mn-lt"/>
            </a:endParaRPr>
          </a:p>
          <a:p>
            <a:r>
              <a:rPr lang="en-US" sz="2800" b="1" u="sng">
                <a:solidFill>
                  <a:schemeClr val="accent4"/>
                </a:solidFill>
                <a:ea typeface="+mn-lt"/>
                <a:cs typeface="+mn-lt"/>
              </a:rPr>
              <a:t>Reports</a:t>
            </a:r>
            <a:r>
              <a:rPr lang="en-US" sz="2800">
                <a:solidFill>
                  <a:schemeClr val="accent4"/>
                </a:solidFill>
                <a:ea typeface="+mn-lt"/>
                <a:cs typeface="+mn-lt"/>
              </a:rPr>
              <a:t>. </a:t>
            </a:r>
            <a:endParaRPr lang="en-US">
              <a:solidFill>
                <a:schemeClr val="accent4"/>
              </a:solidFill>
              <a:ea typeface="+mn-lt"/>
              <a:cs typeface="+mn-lt"/>
            </a:endParaRPr>
          </a:p>
          <a:p>
            <a:r>
              <a:rPr lang="en-US" sz="2400">
                <a:ea typeface="+mn-lt"/>
                <a:cs typeface="+mn-lt"/>
              </a:rPr>
              <a:t>All student assessment reports will be available on the TYRO app under the Assessment tab.</a:t>
            </a:r>
          </a:p>
          <a:p>
            <a:r>
              <a:rPr lang="en-US" sz="2400">
                <a:ea typeface="+mn-lt"/>
                <a:cs typeface="+mn-lt"/>
              </a:rPr>
              <a:t>If you have any difficulty accessing these reports, please contact the school office on 094 93 81228 </a:t>
            </a:r>
            <a:endParaRPr lang="en-US" sz="2400"/>
          </a:p>
          <a:p>
            <a:r>
              <a:rPr lang="en-US" sz="2400">
                <a:ea typeface="+mn-lt"/>
                <a:cs typeface="+mn-lt"/>
              </a:rPr>
              <a:t>  </a:t>
            </a:r>
            <a:endParaRPr lang="en-US" sz="2400"/>
          </a:p>
        </p:txBody>
      </p:sp>
      <p:pic>
        <p:nvPicPr>
          <p:cNvPr id="3" name="Picture 3" descr="A picture containing text, clipart&#10;&#10;Description automatically generated">
            <a:extLst>
              <a:ext uri="{FF2B5EF4-FFF2-40B4-BE49-F238E27FC236}">
                <a16:creationId xmlns:a16="http://schemas.microsoft.com/office/drawing/2014/main" id="{D1D91C0A-0AED-DBC6-D722-1C579CB6FA95}"/>
              </a:ext>
            </a:extLst>
          </p:cNvPr>
          <p:cNvPicPr>
            <a:picLocks noChangeAspect="1"/>
          </p:cNvPicPr>
          <p:nvPr/>
        </p:nvPicPr>
        <p:blipFill rotWithShape="1">
          <a:blip r:embed="rId2"/>
          <a:srcRect r="-260" b="9206"/>
          <a:stretch/>
        </p:blipFill>
        <p:spPr>
          <a:xfrm>
            <a:off x="9555879" y="127051"/>
            <a:ext cx="2377887" cy="1755564"/>
          </a:xfrm>
          <a:prstGeom prst="rect">
            <a:avLst/>
          </a:prstGeom>
        </p:spPr>
      </p:pic>
    </p:spTree>
    <p:extLst>
      <p:ext uri="{BB962C8B-B14F-4D97-AF65-F5344CB8AC3E}">
        <p14:creationId xmlns:p14="http://schemas.microsoft.com/office/powerpoint/2010/main" val="25655682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46208C-0B7D-E522-FD6C-ABFD39472AAC}"/>
              </a:ext>
            </a:extLst>
          </p:cNvPr>
          <p:cNvSpPr txBox="1"/>
          <p:nvPr/>
        </p:nvSpPr>
        <p:spPr>
          <a:xfrm>
            <a:off x="1134304" y="582202"/>
            <a:ext cx="9516571"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a:solidFill>
                  <a:schemeClr val="accent4"/>
                </a:solidFill>
              </a:rPr>
              <a:t>Microsoft Office</a:t>
            </a:r>
            <a:endParaRPr lang="en-US">
              <a:solidFill>
                <a:schemeClr val="accent4"/>
              </a:solidFill>
            </a:endParaRPr>
          </a:p>
          <a:p>
            <a:pPr algn="ctr"/>
            <a:endParaRPr lang="en-US" sz="2800" b="1" u="sng">
              <a:solidFill>
                <a:schemeClr val="accent4"/>
              </a:solidFill>
              <a:ea typeface="+mn-lt"/>
              <a:cs typeface="+mn-lt"/>
            </a:endParaRPr>
          </a:p>
          <a:p>
            <a:r>
              <a:rPr lang="en-US" sz="2400">
                <a:ea typeface="+mn-lt"/>
                <a:cs typeface="+mn-lt"/>
              </a:rPr>
              <a:t>All of our students will be set up with a Microsoft Office 365 account, and they will have access to  Word, Excel, PowerPoint, OneNote, email and Teams.</a:t>
            </a:r>
            <a:endParaRPr lang="en-US" sz="2400"/>
          </a:p>
          <a:p>
            <a:endParaRPr lang="en-US" sz="2400"/>
          </a:p>
          <a:p>
            <a:r>
              <a:rPr lang="en-US" sz="2400" dirty="0"/>
              <a:t>Our ICT Acceptable Usage Policy is developed to safeguard the use of these </a:t>
            </a:r>
            <a:r>
              <a:rPr lang="en-US" sz="2400"/>
              <a:t>facilities;</a:t>
            </a:r>
            <a:r>
              <a:rPr lang="en-US" sz="2400" dirty="0"/>
              <a:t> it is available on the school website. </a:t>
            </a:r>
          </a:p>
          <a:p>
            <a:r>
              <a:rPr lang="en-US" sz="2400">
                <a:hlinkClick r:id="rId2"/>
              </a:rPr>
              <a:t>www.stlouiscs.com</a:t>
            </a:r>
            <a:endParaRPr lang="en-US" sz="2400"/>
          </a:p>
          <a:p>
            <a:r>
              <a:rPr lang="en-US" sz="2400"/>
              <a:t>Our School</a:t>
            </a:r>
          </a:p>
          <a:p>
            <a:r>
              <a:rPr lang="en-US" sz="2400"/>
              <a:t>Policies    </a:t>
            </a:r>
          </a:p>
          <a:p>
            <a:endParaRPr lang="en-US" sz="2400"/>
          </a:p>
          <a:p>
            <a:endParaRPr lang="en-US" sz="2400"/>
          </a:p>
        </p:txBody>
      </p:sp>
      <p:pic>
        <p:nvPicPr>
          <p:cNvPr id="3" name="Picture 3" descr="Icon&#10;&#10;Description automatically generated">
            <a:extLst>
              <a:ext uri="{FF2B5EF4-FFF2-40B4-BE49-F238E27FC236}">
                <a16:creationId xmlns:a16="http://schemas.microsoft.com/office/drawing/2014/main" id="{9F0945A1-C83F-813C-DA3D-674AD571708F}"/>
              </a:ext>
            </a:extLst>
          </p:cNvPr>
          <p:cNvPicPr>
            <a:picLocks noChangeAspect="1"/>
          </p:cNvPicPr>
          <p:nvPr/>
        </p:nvPicPr>
        <p:blipFill>
          <a:blip r:embed="rId3"/>
          <a:stretch>
            <a:fillRect/>
          </a:stretch>
        </p:blipFill>
        <p:spPr>
          <a:xfrm>
            <a:off x="7157884" y="3903407"/>
            <a:ext cx="3554361" cy="2369574"/>
          </a:xfrm>
          <a:prstGeom prst="rect">
            <a:avLst/>
          </a:prstGeom>
        </p:spPr>
      </p:pic>
    </p:spTree>
    <p:extLst>
      <p:ext uri="{BB962C8B-B14F-4D97-AF65-F5344CB8AC3E}">
        <p14:creationId xmlns:p14="http://schemas.microsoft.com/office/powerpoint/2010/main" val="4107347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1666" y="738026"/>
            <a:ext cx="7835500" cy="6124754"/>
          </a:xfrm>
          <a:prstGeom prst="rect">
            <a:avLst/>
          </a:prstGeom>
          <a:noFill/>
        </p:spPr>
        <p:txBody>
          <a:bodyPr wrap="square" lIns="91440" tIns="45720" rIns="91440" bIns="45720" rtlCol="0" anchor="t">
            <a:spAutoFit/>
          </a:bodyPr>
          <a:lstStyle/>
          <a:p>
            <a:pPr algn="ctr"/>
            <a:r>
              <a:rPr lang="en-IE" sz="2800" b="1" u="sng">
                <a:solidFill>
                  <a:schemeClr val="accent4"/>
                </a:solidFill>
              </a:rPr>
              <a:t>First Day in St. Louis</a:t>
            </a:r>
          </a:p>
          <a:p>
            <a:pPr algn="ctr"/>
            <a:endParaRPr lang="en-IE" sz="2800" b="1" u="sng">
              <a:solidFill>
                <a:schemeClr val="accent4"/>
              </a:solidFill>
            </a:endParaRPr>
          </a:p>
          <a:p>
            <a:pPr marL="457200" indent="-457200">
              <a:buFont typeface="Arial"/>
              <a:buChar char="•"/>
            </a:pPr>
            <a:r>
              <a:rPr lang="en-IE" sz="2800"/>
              <a:t>The first day commences with a welcome ceremony, which lasts about 20 minutes.</a:t>
            </a:r>
          </a:p>
          <a:p>
            <a:pPr marL="457200" indent="-457200">
              <a:buFont typeface="Arial"/>
              <a:buChar char="•"/>
            </a:pPr>
            <a:endParaRPr lang="en-IE" sz="2800"/>
          </a:p>
          <a:p>
            <a:pPr marL="457200" indent="-457200">
              <a:buFont typeface="Arial"/>
              <a:buChar char="•"/>
            </a:pPr>
            <a:r>
              <a:rPr lang="en-IE" sz="2800"/>
              <a:t>Parents / guardians are invited to attend with their son / daughter.</a:t>
            </a:r>
          </a:p>
          <a:p>
            <a:pPr marL="457200" indent="-457200">
              <a:buFont typeface="Arial"/>
              <a:buChar char="•"/>
            </a:pPr>
            <a:endParaRPr lang="en-IE" sz="2800"/>
          </a:p>
          <a:p>
            <a:pPr marL="457200" indent="-457200">
              <a:buFont typeface="Arial"/>
              <a:buChar char="•"/>
            </a:pPr>
            <a:r>
              <a:rPr lang="en-IE" sz="2800"/>
              <a:t>After the ceremony, light</a:t>
            </a:r>
          </a:p>
          <a:p>
            <a:r>
              <a:rPr lang="en-IE" sz="2800"/>
              <a:t>  refreshments are served to the</a:t>
            </a:r>
            <a:endParaRPr lang="en-IE"/>
          </a:p>
          <a:p>
            <a:r>
              <a:rPr lang="en-IE" sz="2800"/>
              <a:t>  parents / guardians.</a:t>
            </a:r>
            <a:endParaRPr lang="en-IE"/>
          </a:p>
          <a:p>
            <a:pPr marL="457200" indent="-457200">
              <a:buFont typeface="Arial"/>
              <a:buChar char="•"/>
            </a:pPr>
            <a:endParaRPr lang="en-IE" sz="2800"/>
          </a:p>
          <a:p>
            <a:pPr marL="457200" indent="-457200">
              <a:buFont typeface="Arial"/>
              <a:buChar char="•"/>
            </a:pPr>
            <a:r>
              <a:rPr lang="en-IE" sz="2800"/>
              <a:t>The students will attend an assembly.</a:t>
            </a:r>
          </a:p>
          <a:p>
            <a:pPr marL="457200" indent="-457200">
              <a:buFont typeface="Arial"/>
              <a:buChar char="•"/>
            </a:pPr>
            <a:endParaRPr lang="en-IE" sz="2800"/>
          </a:p>
        </p:txBody>
      </p:sp>
      <p:sp>
        <p:nvSpPr>
          <p:cNvPr id="3" name="TextBox 2">
            <a:extLst>
              <a:ext uri="{FF2B5EF4-FFF2-40B4-BE49-F238E27FC236}">
                <a16:creationId xmlns:a16="http://schemas.microsoft.com/office/drawing/2014/main" id="{843DBB44-5E7C-CC4A-1B96-EA1B0F0BE637}"/>
              </a:ext>
            </a:extLst>
          </p:cNvPr>
          <p:cNvSpPr txBox="1"/>
          <p:nvPr/>
        </p:nvSpPr>
        <p:spPr>
          <a:xfrm>
            <a:off x="7457872" y="680936"/>
            <a:ext cx="4020765" cy="41018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4" name="Picture 3" descr="A group of people sitting at a podium&#10;&#10;AI-generated content may be incorrect.">
            <a:extLst>
              <a:ext uri="{FF2B5EF4-FFF2-40B4-BE49-F238E27FC236}">
                <a16:creationId xmlns:a16="http://schemas.microsoft.com/office/drawing/2014/main" id="{73364A7C-B770-471A-E5B3-EE1199AD83DA}"/>
              </a:ext>
            </a:extLst>
          </p:cNvPr>
          <p:cNvPicPr>
            <a:picLocks noChangeAspect="1"/>
          </p:cNvPicPr>
          <p:nvPr/>
        </p:nvPicPr>
        <p:blipFill>
          <a:blip r:embed="rId2"/>
          <a:stretch>
            <a:fillRect/>
          </a:stretch>
        </p:blipFill>
        <p:spPr>
          <a:xfrm>
            <a:off x="8751454" y="-1"/>
            <a:ext cx="3440547" cy="2586183"/>
          </a:xfrm>
          <a:prstGeom prst="rect">
            <a:avLst/>
          </a:prstGeom>
        </p:spPr>
      </p:pic>
      <p:pic>
        <p:nvPicPr>
          <p:cNvPr id="7" name="Picture 6" descr="A group of people sitting in a church&#10;&#10;AI-generated content may be incorrect.">
            <a:extLst>
              <a:ext uri="{FF2B5EF4-FFF2-40B4-BE49-F238E27FC236}">
                <a16:creationId xmlns:a16="http://schemas.microsoft.com/office/drawing/2014/main" id="{AEE5FD19-4D5B-7BFE-39DC-5E1B48146E9C}"/>
              </a:ext>
            </a:extLst>
          </p:cNvPr>
          <p:cNvPicPr>
            <a:picLocks noChangeAspect="1"/>
          </p:cNvPicPr>
          <p:nvPr/>
        </p:nvPicPr>
        <p:blipFill>
          <a:blip r:embed="rId3"/>
          <a:stretch>
            <a:fillRect/>
          </a:stretch>
        </p:blipFill>
        <p:spPr>
          <a:xfrm>
            <a:off x="7589348" y="3418378"/>
            <a:ext cx="4600730" cy="3443700"/>
          </a:xfrm>
          <a:prstGeom prst="rect">
            <a:avLst/>
          </a:prstGeom>
        </p:spPr>
      </p:pic>
    </p:spTree>
    <p:extLst>
      <p:ext uri="{BB962C8B-B14F-4D97-AF65-F5344CB8AC3E}">
        <p14:creationId xmlns:p14="http://schemas.microsoft.com/office/powerpoint/2010/main" val="38600982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94641" y="889528"/>
            <a:ext cx="9768947" cy="5970865"/>
          </a:xfrm>
          <a:prstGeom prst="rect">
            <a:avLst/>
          </a:prstGeom>
          <a:noFill/>
        </p:spPr>
        <p:txBody>
          <a:bodyPr wrap="square" lIns="91440" tIns="45720" rIns="91440" bIns="45720" rtlCol="0" anchor="t">
            <a:spAutoFit/>
          </a:bodyPr>
          <a:lstStyle/>
          <a:p>
            <a:pPr algn="ctr"/>
            <a:r>
              <a:rPr lang="en-IE" sz="2800" b="1" u="sng">
                <a:solidFill>
                  <a:schemeClr val="accent5">
                    <a:lumMod val="75000"/>
                  </a:schemeClr>
                </a:solidFill>
              </a:rPr>
              <a:t>School Uniform</a:t>
            </a:r>
            <a:endParaRPr lang="en-US">
              <a:solidFill>
                <a:schemeClr val="accent5">
                  <a:lumMod val="75000"/>
                </a:schemeClr>
              </a:solidFill>
            </a:endParaRPr>
          </a:p>
          <a:p>
            <a:endParaRPr lang="en-IE" sz="2800" b="1" u="sng">
              <a:solidFill>
                <a:schemeClr val="accent5">
                  <a:lumMod val="75000"/>
                </a:schemeClr>
              </a:solidFill>
            </a:endParaRPr>
          </a:p>
          <a:p>
            <a:r>
              <a:rPr lang="en-IE" sz="2800" b="1" u="sng">
                <a:solidFill>
                  <a:schemeClr val="accent5">
                    <a:lumMod val="75000"/>
                  </a:schemeClr>
                </a:solidFill>
              </a:rPr>
              <a:t>Boys </a:t>
            </a:r>
          </a:p>
          <a:p>
            <a:endParaRPr lang="en-IE" sz="2800"/>
          </a:p>
          <a:p>
            <a:pPr marL="457200" indent="-457200">
              <a:buFont typeface="Arial" panose="020B0604020202020204" pitchFamily="34" charset="0"/>
              <a:buChar char="•"/>
            </a:pPr>
            <a:r>
              <a:rPr lang="en-IE" sz="2800"/>
              <a:t>Grey uniform shirt. </a:t>
            </a:r>
          </a:p>
          <a:p>
            <a:endParaRPr lang="en-IE" sz="2800"/>
          </a:p>
          <a:p>
            <a:pPr marL="457200" indent="-457200">
              <a:buFont typeface="Arial" panose="020B0604020202020204" pitchFamily="34" charset="0"/>
              <a:buChar char="•"/>
            </a:pPr>
            <a:r>
              <a:rPr lang="en-IE" sz="2800"/>
              <a:t>Wine uniform round neck jumper with crest. </a:t>
            </a:r>
          </a:p>
          <a:p>
            <a:endParaRPr lang="en-IE" sz="2800"/>
          </a:p>
          <a:p>
            <a:pPr marL="457200" indent="-457200">
              <a:buFont typeface="Arial" panose="020B0604020202020204" pitchFamily="34" charset="0"/>
              <a:buChar char="•"/>
            </a:pPr>
            <a:r>
              <a:rPr lang="en-IE" sz="2800"/>
              <a:t>Dark grey uniform trousers.</a:t>
            </a:r>
          </a:p>
          <a:p>
            <a:endParaRPr lang="en-IE" sz="2800"/>
          </a:p>
          <a:p>
            <a:pPr marL="457200" indent="-457200">
              <a:buFont typeface="Arial" panose="020B0604020202020204" pitchFamily="34" charset="0"/>
              <a:buChar char="•"/>
            </a:pPr>
            <a:r>
              <a:rPr lang="en-IE" sz="2800"/>
              <a:t>Black shoes or runners without coloured branding. </a:t>
            </a:r>
          </a:p>
          <a:p>
            <a:endParaRPr lang="en-IE" sz="2800" b="1" u="sng">
              <a:solidFill>
                <a:schemeClr val="accent5">
                  <a:lumMod val="75000"/>
                </a:schemeClr>
              </a:solidFill>
            </a:endParaRPr>
          </a:p>
          <a:p>
            <a:endParaRPr lang="en-IE" sz="2800" b="1" u="sng">
              <a:solidFill>
                <a:schemeClr val="accent5">
                  <a:lumMod val="75000"/>
                </a:schemeClr>
              </a:solidFill>
            </a:endParaRPr>
          </a:p>
          <a:p>
            <a:endParaRPr lang="en-IE"/>
          </a:p>
        </p:txBody>
      </p:sp>
    </p:spTree>
    <p:extLst>
      <p:ext uri="{BB962C8B-B14F-4D97-AF65-F5344CB8AC3E}">
        <p14:creationId xmlns:p14="http://schemas.microsoft.com/office/powerpoint/2010/main" val="2415709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2807" y="674527"/>
            <a:ext cx="9352476" cy="5201424"/>
          </a:xfrm>
          <a:prstGeom prst="rect">
            <a:avLst/>
          </a:prstGeom>
        </p:spPr>
        <p:txBody>
          <a:bodyPr wrap="square" lIns="91440" tIns="45720" rIns="91440" bIns="45720" anchor="t">
            <a:spAutoFit/>
          </a:bodyPr>
          <a:lstStyle/>
          <a:p>
            <a:endParaRPr lang="en-IE"/>
          </a:p>
          <a:p>
            <a:pPr algn="ctr"/>
            <a:r>
              <a:rPr lang="en-IE" sz="2800" b="1" u="sng">
                <a:solidFill>
                  <a:schemeClr val="accent5">
                    <a:lumMod val="75000"/>
                  </a:schemeClr>
                </a:solidFill>
                <a:ea typeface="+mn-lt"/>
                <a:cs typeface="+mn-lt"/>
              </a:rPr>
              <a:t>School Uniform</a:t>
            </a:r>
            <a:endParaRPr lang="en-IE" sz="2800">
              <a:solidFill>
                <a:schemeClr val="accent5">
                  <a:lumMod val="75000"/>
                </a:schemeClr>
              </a:solidFill>
              <a:ea typeface="+mn-lt"/>
              <a:cs typeface="+mn-lt"/>
            </a:endParaRPr>
          </a:p>
          <a:p>
            <a:pPr algn="ctr"/>
            <a:endParaRPr lang="en-IE" sz="2800" b="1" u="sng">
              <a:solidFill>
                <a:schemeClr val="accent5">
                  <a:lumMod val="75000"/>
                </a:schemeClr>
              </a:solidFill>
            </a:endParaRPr>
          </a:p>
          <a:p>
            <a:r>
              <a:rPr lang="en-IE" sz="2400" b="1" u="sng">
                <a:solidFill>
                  <a:schemeClr val="accent4"/>
                </a:solidFill>
              </a:rPr>
              <a:t>Girls </a:t>
            </a:r>
          </a:p>
          <a:p>
            <a:endParaRPr lang="en-IE" sz="2400" b="1" u="sng">
              <a:solidFill>
                <a:schemeClr val="accent4"/>
              </a:solidFill>
            </a:endParaRPr>
          </a:p>
          <a:p>
            <a:pPr marL="342900" indent="-342900">
              <a:buFont typeface="Arial"/>
              <a:buChar char="•"/>
            </a:pPr>
            <a:r>
              <a:rPr lang="en-IE" sz="2400"/>
              <a:t>Navy v neck jumper with crest</a:t>
            </a:r>
          </a:p>
          <a:p>
            <a:pPr marL="342900" indent="-342900">
              <a:buFont typeface="Arial"/>
              <a:buChar char="•"/>
            </a:pPr>
            <a:endParaRPr lang="en-IE" sz="2400"/>
          </a:p>
          <a:p>
            <a:pPr marL="342900" indent="-342900">
              <a:buFont typeface="Arial"/>
              <a:buChar char="•"/>
            </a:pPr>
            <a:r>
              <a:rPr lang="en-IE" sz="2400"/>
              <a:t>Cream, cotton, uniform blouse worn with collar turned down.</a:t>
            </a:r>
          </a:p>
          <a:p>
            <a:pPr marL="342900" indent="-342900">
              <a:buFont typeface="Arial"/>
              <a:buChar char="•"/>
            </a:pPr>
            <a:endParaRPr lang="en-IE"/>
          </a:p>
          <a:p>
            <a:pPr marL="342900" indent="-342900">
              <a:buFont typeface="Arial"/>
              <a:buChar char="•"/>
            </a:pPr>
            <a:r>
              <a:rPr lang="en-IE" sz="2400"/>
              <a:t>Knee-length, pleated, check uniform skirt or navy uniform trousers. </a:t>
            </a:r>
          </a:p>
          <a:p>
            <a:pPr marL="342900" indent="-342900">
              <a:buFont typeface="Arial"/>
              <a:buChar char="•"/>
            </a:pPr>
            <a:endParaRPr lang="en-IE" sz="2400"/>
          </a:p>
          <a:p>
            <a:pPr marL="342900" indent="-342900">
              <a:buFont typeface="Arial"/>
              <a:buChar char="•"/>
            </a:pPr>
            <a:r>
              <a:rPr lang="en-IE" sz="2400"/>
              <a:t>Plain (not embellished), flat, completely black shoes. </a:t>
            </a:r>
          </a:p>
        </p:txBody>
      </p:sp>
    </p:spTree>
    <p:extLst>
      <p:ext uri="{BB962C8B-B14F-4D97-AF65-F5344CB8AC3E}">
        <p14:creationId xmlns:p14="http://schemas.microsoft.com/office/powerpoint/2010/main" val="38990993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19" name="Group 118">
            <a:extLst>
              <a:ext uri="{FF2B5EF4-FFF2-40B4-BE49-F238E27FC236}">
                <a16:creationId xmlns:a16="http://schemas.microsoft.com/office/drawing/2014/main" id="{183CFBA6-CE65-403A-9402-96B75FC899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20" name="Freeform 11">
              <a:extLst>
                <a:ext uri="{FF2B5EF4-FFF2-40B4-BE49-F238E27FC236}">
                  <a16:creationId xmlns:a16="http://schemas.microsoft.com/office/drawing/2014/main" id="{59AF335C-09EE-4959-A2C9-B32F3C6C1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IE"/>
            </a:p>
          </p:txBody>
        </p:sp>
        <p:sp>
          <p:nvSpPr>
            <p:cNvPr id="121" name="Freeform 12">
              <a:extLst>
                <a:ext uri="{FF2B5EF4-FFF2-40B4-BE49-F238E27FC236}">
                  <a16:creationId xmlns:a16="http://schemas.microsoft.com/office/drawing/2014/main" id="{94CCE8C7-E8BB-47EB-BBC7-5E8948F89F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IE"/>
            </a:p>
          </p:txBody>
        </p:sp>
        <p:sp>
          <p:nvSpPr>
            <p:cNvPr id="122" name="Freeform 13">
              <a:extLst>
                <a:ext uri="{FF2B5EF4-FFF2-40B4-BE49-F238E27FC236}">
                  <a16:creationId xmlns:a16="http://schemas.microsoft.com/office/drawing/2014/main" id="{2665878D-6479-49F4-BD1C-D1BE63CABA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IE"/>
            </a:p>
          </p:txBody>
        </p:sp>
        <p:sp>
          <p:nvSpPr>
            <p:cNvPr id="123" name="Freeform 14">
              <a:extLst>
                <a:ext uri="{FF2B5EF4-FFF2-40B4-BE49-F238E27FC236}">
                  <a16:creationId xmlns:a16="http://schemas.microsoft.com/office/drawing/2014/main" id="{C6400AEB-4991-4E07-8599-C36A9E354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IE"/>
            </a:p>
          </p:txBody>
        </p:sp>
        <p:sp>
          <p:nvSpPr>
            <p:cNvPr id="124" name="Freeform 15">
              <a:extLst>
                <a:ext uri="{FF2B5EF4-FFF2-40B4-BE49-F238E27FC236}">
                  <a16:creationId xmlns:a16="http://schemas.microsoft.com/office/drawing/2014/main" id="{0C2AEB7A-70D9-4DE7-B97A-0325DBC9F2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IE"/>
            </a:p>
          </p:txBody>
        </p:sp>
        <p:sp>
          <p:nvSpPr>
            <p:cNvPr id="125" name="Freeform 16">
              <a:extLst>
                <a:ext uri="{FF2B5EF4-FFF2-40B4-BE49-F238E27FC236}">
                  <a16:creationId xmlns:a16="http://schemas.microsoft.com/office/drawing/2014/main" id="{FC03DDD2-9CC7-40B7-A632-50BF3E3F6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IE"/>
            </a:p>
          </p:txBody>
        </p:sp>
        <p:sp>
          <p:nvSpPr>
            <p:cNvPr id="126" name="Freeform 17">
              <a:extLst>
                <a:ext uri="{FF2B5EF4-FFF2-40B4-BE49-F238E27FC236}">
                  <a16:creationId xmlns:a16="http://schemas.microsoft.com/office/drawing/2014/main" id="{7F0B3262-F0EC-44D3-AA37-9552D248C7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IE"/>
            </a:p>
          </p:txBody>
        </p:sp>
        <p:sp>
          <p:nvSpPr>
            <p:cNvPr id="127" name="Freeform 18">
              <a:extLst>
                <a:ext uri="{FF2B5EF4-FFF2-40B4-BE49-F238E27FC236}">
                  <a16:creationId xmlns:a16="http://schemas.microsoft.com/office/drawing/2014/main" id="{1839BD80-9BF2-49B4-BB03-B5AAB359B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IE"/>
            </a:p>
          </p:txBody>
        </p:sp>
        <p:sp>
          <p:nvSpPr>
            <p:cNvPr id="128" name="Freeform 19">
              <a:extLst>
                <a:ext uri="{FF2B5EF4-FFF2-40B4-BE49-F238E27FC236}">
                  <a16:creationId xmlns:a16="http://schemas.microsoft.com/office/drawing/2014/main" id="{BDC00C45-9216-4702-A31A-391B1D89C4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IE"/>
            </a:p>
          </p:txBody>
        </p:sp>
        <p:sp>
          <p:nvSpPr>
            <p:cNvPr id="129" name="Freeform 20">
              <a:extLst>
                <a:ext uri="{FF2B5EF4-FFF2-40B4-BE49-F238E27FC236}">
                  <a16:creationId xmlns:a16="http://schemas.microsoft.com/office/drawing/2014/main" id="{5FB0F70F-34B9-4938-B487-312A0BF0E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IE"/>
            </a:p>
          </p:txBody>
        </p:sp>
        <p:sp>
          <p:nvSpPr>
            <p:cNvPr id="130" name="Freeform 21">
              <a:extLst>
                <a:ext uri="{FF2B5EF4-FFF2-40B4-BE49-F238E27FC236}">
                  <a16:creationId xmlns:a16="http://schemas.microsoft.com/office/drawing/2014/main" id="{791D1EE1-5A08-47A7-8D44-0940DEF5B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IE"/>
            </a:p>
          </p:txBody>
        </p:sp>
        <p:sp>
          <p:nvSpPr>
            <p:cNvPr id="131" name="Freeform 22">
              <a:extLst>
                <a:ext uri="{FF2B5EF4-FFF2-40B4-BE49-F238E27FC236}">
                  <a16:creationId xmlns:a16="http://schemas.microsoft.com/office/drawing/2014/main" id="{E04F3404-E41A-43F9-AC45-52EB0874B4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IE"/>
            </a:p>
          </p:txBody>
        </p:sp>
      </p:grpSp>
      <p:grpSp>
        <p:nvGrpSpPr>
          <p:cNvPr id="133" name="Group 132">
            <a:extLst>
              <a:ext uri="{FF2B5EF4-FFF2-40B4-BE49-F238E27FC236}">
                <a16:creationId xmlns:a16="http://schemas.microsoft.com/office/drawing/2014/main" id="{C1BC7BDB-967A-4559-AA14-041BCB872D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134" name="Freeform 27">
              <a:extLst>
                <a:ext uri="{FF2B5EF4-FFF2-40B4-BE49-F238E27FC236}">
                  <a16:creationId xmlns:a16="http://schemas.microsoft.com/office/drawing/2014/main" id="{A39F46EA-3E4A-46CA-BCB8-CA695ED3F4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IE"/>
            </a:p>
          </p:txBody>
        </p:sp>
        <p:sp>
          <p:nvSpPr>
            <p:cNvPr id="135" name="Freeform 28">
              <a:extLst>
                <a:ext uri="{FF2B5EF4-FFF2-40B4-BE49-F238E27FC236}">
                  <a16:creationId xmlns:a16="http://schemas.microsoft.com/office/drawing/2014/main" id="{491A4A32-7F8C-4CA7-9281-9761F03571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IE"/>
            </a:p>
          </p:txBody>
        </p:sp>
        <p:sp>
          <p:nvSpPr>
            <p:cNvPr id="136" name="Freeform 29">
              <a:extLst>
                <a:ext uri="{FF2B5EF4-FFF2-40B4-BE49-F238E27FC236}">
                  <a16:creationId xmlns:a16="http://schemas.microsoft.com/office/drawing/2014/main" id="{46B02D76-3CD9-4DF5-A3AD-793E7204E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IE"/>
            </a:p>
          </p:txBody>
        </p:sp>
        <p:sp>
          <p:nvSpPr>
            <p:cNvPr id="137" name="Freeform 30">
              <a:extLst>
                <a:ext uri="{FF2B5EF4-FFF2-40B4-BE49-F238E27FC236}">
                  <a16:creationId xmlns:a16="http://schemas.microsoft.com/office/drawing/2014/main" id="{E579A2FB-E98B-4144-9D52-3A72BD8D1B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IE"/>
            </a:p>
          </p:txBody>
        </p:sp>
        <p:sp>
          <p:nvSpPr>
            <p:cNvPr id="138" name="Freeform 31">
              <a:extLst>
                <a:ext uri="{FF2B5EF4-FFF2-40B4-BE49-F238E27FC236}">
                  <a16:creationId xmlns:a16="http://schemas.microsoft.com/office/drawing/2014/main" id="{65E500DD-EB71-44B5-A2FA-88E996435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IE"/>
            </a:p>
          </p:txBody>
        </p:sp>
        <p:sp>
          <p:nvSpPr>
            <p:cNvPr id="139" name="Freeform 32">
              <a:extLst>
                <a:ext uri="{FF2B5EF4-FFF2-40B4-BE49-F238E27FC236}">
                  <a16:creationId xmlns:a16="http://schemas.microsoft.com/office/drawing/2014/main" id="{04D6AAD6-45AE-454A-9206-8B90E8A264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IE"/>
            </a:p>
          </p:txBody>
        </p:sp>
        <p:sp>
          <p:nvSpPr>
            <p:cNvPr id="140" name="Freeform 33">
              <a:extLst>
                <a:ext uri="{FF2B5EF4-FFF2-40B4-BE49-F238E27FC236}">
                  <a16:creationId xmlns:a16="http://schemas.microsoft.com/office/drawing/2014/main" id="{F7399B13-8510-45F6-98C4-0F14C0B37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IE"/>
            </a:p>
          </p:txBody>
        </p:sp>
        <p:sp>
          <p:nvSpPr>
            <p:cNvPr id="141" name="Freeform 34">
              <a:extLst>
                <a:ext uri="{FF2B5EF4-FFF2-40B4-BE49-F238E27FC236}">
                  <a16:creationId xmlns:a16="http://schemas.microsoft.com/office/drawing/2014/main" id="{CA595445-6A38-4465-9A5D-9705388D93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IE"/>
            </a:p>
          </p:txBody>
        </p:sp>
        <p:sp>
          <p:nvSpPr>
            <p:cNvPr id="142" name="Freeform 35">
              <a:extLst>
                <a:ext uri="{FF2B5EF4-FFF2-40B4-BE49-F238E27FC236}">
                  <a16:creationId xmlns:a16="http://schemas.microsoft.com/office/drawing/2014/main" id="{21D40BAF-4AE0-46F4-BD65-057F0DC668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IE"/>
            </a:p>
          </p:txBody>
        </p:sp>
        <p:sp>
          <p:nvSpPr>
            <p:cNvPr id="143" name="Freeform 36">
              <a:extLst>
                <a:ext uri="{FF2B5EF4-FFF2-40B4-BE49-F238E27FC236}">
                  <a16:creationId xmlns:a16="http://schemas.microsoft.com/office/drawing/2014/main" id="{B17F2D73-16DF-4138-B72D-E5B204717A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IE"/>
            </a:p>
          </p:txBody>
        </p:sp>
        <p:sp>
          <p:nvSpPr>
            <p:cNvPr id="144" name="Freeform 37">
              <a:extLst>
                <a:ext uri="{FF2B5EF4-FFF2-40B4-BE49-F238E27FC236}">
                  <a16:creationId xmlns:a16="http://schemas.microsoft.com/office/drawing/2014/main" id="{DB8ABBC2-6C0C-4F6E-97EB-55B3B7B2F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IE"/>
            </a:p>
          </p:txBody>
        </p:sp>
        <p:sp>
          <p:nvSpPr>
            <p:cNvPr id="145" name="Freeform 38">
              <a:extLst>
                <a:ext uri="{FF2B5EF4-FFF2-40B4-BE49-F238E27FC236}">
                  <a16:creationId xmlns:a16="http://schemas.microsoft.com/office/drawing/2014/main" id="{7A49885E-6B05-41B6-B47F-9D24456FE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IE"/>
            </a:p>
          </p:txBody>
        </p:sp>
      </p:grpSp>
      <p:sp>
        <p:nvSpPr>
          <p:cNvPr id="147" name="Rectangle 146">
            <a:extLst>
              <a:ext uri="{FF2B5EF4-FFF2-40B4-BE49-F238E27FC236}">
                <a16:creationId xmlns:a16="http://schemas.microsoft.com/office/drawing/2014/main" id="{BDADA868-08FE-425A-AEF9-B622F93730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49" name="Freeform 11">
            <a:extLst>
              <a:ext uri="{FF2B5EF4-FFF2-40B4-BE49-F238E27FC236}">
                <a16:creationId xmlns:a16="http://schemas.microsoft.com/office/drawing/2014/main" id="{4AE17B7F-6C2F-42A9-946F-8FF49617D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IE"/>
          </a:p>
        </p:txBody>
      </p:sp>
      <p:sp useBgFill="1">
        <p:nvSpPr>
          <p:cNvPr id="151" name="Rectangle 150">
            <a:extLst>
              <a:ext uri="{FF2B5EF4-FFF2-40B4-BE49-F238E27FC236}">
                <a16:creationId xmlns:a16="http://schemas.microsoft.com/office/drawing/2014/main" id="{175CD74B-9CE8-4F20-A3E4-A22A7F0360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794897" y="624110"/>
            <a:ext cx="9712998" cy="1280890"/>
          </a:xfrm>
          <a:prstGeom prst="rect">
            <a:avLst/>
          </a:prstGeom>
        </p:spPr>
        <p:txBody>
          <a:bodyPr vert="horz" lIns="91440" tIns="45720" rIns="91440" bIns="45720" rtlCol="0" anchor="t">
            <a:normAutofit/>
          </a:bodyPr>
          <a:lstStyle/>
          <a:p>
            <a:pPr>
              <a:spcBef>
                <a:spcPct val="0"/>
              </a:spcBef>
              <a:spcAft>
                <a:spcPts val="600"/>
              </a:spcAft>
            </a:pPr>
            <a:r>
              <a:rPr lang="en-US" sz="3600" b="1" u="sng">
                <a:solidFill>
                  <a:schemeClr val="accent4"/>
                </a:solidFill>
                <a:latin typeface="+mj-lt"/>
                <a:ea typeface="+mj-ea"/>
                <a:cs typeface="+mj-cs"/>
              </a:rPr>
              <a:t>Class Rules</a:t>
            </a:r>
          </a:p>
        </p:txBody>
      </p:sp>
      <p:sp>
        <p:nvSpPr>
          <p:cNvPr id="153" name="Rectangle 152">
            <a:extLst>
              <a:ext uri="{FF2B5EF4-FFF2-40B4-BE49-F238E27FC236}">
                <a16:creationId xmlns:a16="http://schemas.microsoft.com/office/drawing/2014/main" id="{99C44665-BECF-4482-A00C-E4BE2A87DC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155" name="Freeform 11">
            <a:extLst>
              <a:ext uri="{FF2B5EF4-FFF2-40B4-BE49-F238E27FC236}">
                <a16:creationId xmlns:a16="http://schemas.microsoft.com/office/drawing/2014/main" id="{20398C1D-D011-4BA8-AC81-E829677B8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IE"/>
          </a:p>
        </p:txBody>
      </p:sp>
      <p:graphicFrame>
        <p:nvGraphicFramePr>
          <p:cNvPr id="5" name="TextBox 2">
            <a:extLst>
              <a:ext uri="{FF2B5EF4-FFF2-40B4-BE49-F238E27FC236}">
                <a16:creationId xmlns:a16="http://schemas.microsoft.com/office/drawing/2014/main" id="{37A4D9E0-DF69-0A0E-3B0B-B871FFC9034C}"/>
              </a:ext>
            </a:extLst>
          </p:cNvPr>
          <p:cNvGraphicFramePr/>
          <p:nvPr>
            <p:extLst>
              <p:ext uri="{D42A27DB-BD31-4B8C-83A1-F6EECF244321}">
                <p14:modId xmlns:p14="http://schemas.microsoft.com/office/powerpoint/2010/main" val="2524456372"/>
              </p:ext>
            </p:extLst>
          </p:nvPr>
        </p:nvGraphicFramePr>
        <p:xfrm>
          <a:off x="797812" y="1347494"/>
          <a:ext cx="10722169" cy="45294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629205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183CFBA6-CE65-403A-9402-96B75FC899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50" name="Freeform 11">
              <a:extLst>
                <a:ext uri="{FF2B5EF4-FFF2-40B4-BE49-F238E27FC236}">
                  <a16:creationId xmlns:a16="http://schemas.microsoft.com/office/drawing/2014/main" id="{59AF335C-09EE-4959-A2C9-B32F3C6C1D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IE"/>
            </a:p>
          </p:txBody>
        </p:sp>
        <p:sp>
          <p:nvSpPr>
            <p:cNvPr id="51" name="Freeform 12">
              <a:extLst>
                <a:ext uri="{FF2B5EF4-FFF2-40B4-BE49-F238E27FC236}">
                  <a16:creationId xmlns:a16="http://schemas.microsoft.com/office/drawing/2014/main" id="{94CCE8C7-E8BB-47EB-BBC7-5E8948F89F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IE"/>
            </a:p>
          </p:txBody>
        </p:sp>
        <p:sp>
          <p:nvSpPr>
            <p:cNvPr id="52" name="Freeform 13">
              <a:extLst>
                <a:ext uri="{FF2B5EF4-FFF2-40B4-BE49-F238E27FC236}">
                  <a16:creationId xmlns:a16="http://schemas.microsoft.com/office/drawing/2014/main" id="{2665878D-6479-49F4-BD1C-D1BE63CABA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IE"/>
            </a:p>
          </p:txBody>
        </p:sp>
        <p:sp>
          <p:nvSpPr>
            <p:cNvPr id="53" name="Freeform 14">
              <a:extLst>
                <a:ext uri="{FF2B5EF4-FFF2-40B4-BE49-F238E27FC236}">
                  <a16:creationId xmlns:a16="http://schemas.microsoft.com/office/drawing/2014/main" id="{C6400AEB-4991-4E07-8599-C36A9E354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IE"/>
            </a:p>
          </p:txBody>
        </p:sp>
        <p:sp>
          <p:nvSpPr>
            <p:cNvPr id="54" name="Freeform 15">
              <a:extLst>
                <a:ext uri="{FF2B5EF4-FFF2-40B4-BE49-F238E27FC236}">
                  <a16:creationId xmlns:a16="http://schemas.microsoft.com/office/drawing/2014/main" id="{0C2AEB7A-70D9-4DE7-B97A-0325DBC9F2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IE"/>
            </a:p>
          </p:txBody>
        </p:sp>
        <p:sp>
          <p:nvSpPr>
            <p:cNvPr id="55" name="Freeform 16">
              <a:extLst>
                <a:ext uri="{FF2B5EF4-FFF2-40B4-BE49-F238E27FC236}">
                  <a16:creationId xmlns:a16="http://schemas.microsoft.com/office/drawing/2014/main" id="{FC03DDD2-9CC7-40B7-A632-50BF3E3F6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IE"/>
            </a:p>
          </p:txBody>
        </p:sp>
        <p:sp>
          <p:nvSpPr>
            <p:cNvPr id="56" name="Freeform 17">
              <a:extLst>
                <a:ext uri="{FF2B5EF4-FFF2-40B4-BE49-F238E27FC236}">
                  <a16:creationId xmlns:a16="http://schemas.microsoft.com/office/drawing/2014/main" id="{7F0B3262-F0EC-44D3-AA37-9552D248C7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IE"/>
            </a:p>
          </p:txBody>
        </p:sp>
        <p:sp>
          <p:nvSpPr>
            <p:cNvPr id="57" name="Freeform 18">
              <a:extLst>
                <a:ext uri="{FF2B5EF4-FFF2-40B4-BE49-F238E27FC236}">
                  <a16:creationId xmlns:a16="http://schemas.microsoft.com/office/drawing/2014/main" id="{1839BD80-9BF2-49B4-BB03-B5AAB359BF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IE"/>
            </a:p>
          </p:txBody>
        </p:sp>
        <p:sp>
          <p:nvSpPr>
            <p:cNvPr id="58" name="Freeform 19">
              <a:extLst>
                <a:ext uri="{FF2B5EF4-FFF2-40B4-BE49-F238E27FC236}">
                  <a16:creationId xmlns:a16="http://schemas.microsoft.com/office/drawing/2014/main" id="{BDC00C45-9216-4702-A31A-391B1D89C4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IE"/>
            </a:p>
          </p:txBody>
        </p:sp>
        <p:sp>
          <p:nvSpPr>
            <p:cNvPr id="59" name="Freeform 20">
              <a:extLst>
                <a:ext uri="{FF2B5EF4-FFF2-40B4-BE49-F238E27FC236}">
                  <a16:creationId xmlns:a16="http://schemas.microsoft.com/office/drawing/2014/main" id="{5FB0F70F-34B9-4938-B487-312A0BF0E0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IE"/>
            </a:p>
          </p:txBody>
        </p:sp>
        <p:sp>
          <p:nvSpPr>
            <p:cNvPr id="60" name="Freeform 21">
              <a:extLst>
                <a:ext uri="{FF2B5EF4-FFF2-40B4-BE49-F238E27FC236}">
                  <a16:creationId xmlns:a16="http://schemas.microsoft.com/office/drawing/2014/main" id="{791D1EE1-5A08-47A7-8D44-0940DEF5B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IE"/>
            </a:p>
          </p:txBody>
        </p:sp>
        <p:sp>
          <p:nvSpPr>
            <p:cNvPr id="61" name="Freeform 22">
              <a:extLst>
                <a:ext uri="{FF2B5EF4-FFF2-40B4-BE49-F238E27FC236}">
                  <a16:creationId xmlns:a16="http://schemas.microsoft.com/office/drawing/2014/main" id="{E04F3404-E41A-43F9-AC45-52EB0874B4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IE"/>
            </a:p>
          </p:txBody>
        </p:sp>
      </p:grpSp>
      <p:grpSp>
        <p:nvGrpSpPr>
          <p:cNvPr id="63" name="Group 62">
            <a:extLst>
              <a:ext uri="{FF2B5EF4-FFF2-40B4-BE49-F238E27FC236}">
                <a16:creationId xmlns:a16="http://schemas.microsoft.com/office/drawing/2014/main" id="{C1BC7BDB-967A-4559-AA14-041BCB872DF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64" name="Freeform 27">
              <a:extLst>
                <a:ext uri="{FF2B5EF4-FFF2-40B4-BE49-F238E27FC236}">
                  <a16:creationId xmlns:a16="http://schemas.microsoft.com/office/drawing/2014/main" id="{A39F46EA-3E4A-46CA-BCB8-CA695ED3F4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IE"/>
            </a:p>
          </p:txBody>
        </p:sp>
        <p:sp>
          <p:nvSpPr>
            <p:cNvPr id="65" name="Freeform 28">
              <a:extLst>
                <a:ext uri="{FF2B5EF4-FFF2-40B4-BE49-F238E27FC236}">
                  <a16:creationId xmlns:a16="http://schemas.microsoft.com/office/drawing/2014/main" id="{491A4A32-7F8C-4CA7-9281-9761F03571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IE"/>
            </a:p>
          </p:txBody>
        </p:sp>
        <p:sp>
          <p:nvSpPr>
            <p:cNvPr id="66" name="Freeform 29">
              <a:extLst>
                <a:ext uri="{FF2B5EF4-FFF2-40B4-BE49-F238E27FC236}">
                  <a16:creationId xmlns:a16="http://schemas.microsoft.com/office/drawing/2014/main" id="{46B02D76-3CD9-4DF5-A3AD-793E7204E0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IE"/>
            </a:p>
          </p:txBody>
        </p:sp>
        <p:sp>
          <p:nvSpPr>
            <p:cNvPr id="67" name="Freeform 30">
              <a:extLst>
                <a:ext uri="{FF2B5EF4-FFF2-40B4-BE49-F238E27FC236}">
                  <a16:creationId xmlns:a16="http://schemas.microsoft.com/office/drawing/2014/main" id="{E579A2FB-E98B-4144-9D52-3A72BD8D1B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IE"/>
            </a:p>
          </p:txBody>
        </p:sp>
        <p:sp>
          <p:nvSpPr>
            <p:cNvPr id="68" name="Freeform 31">
              <a:extLst>
                <a:ext uri="{FF2B5EF4-FFF2-40B4-BE49-F238E27FC236}">
                  <a16:creationId xmlns:a16="http://schemas.microsoft.com/office/drawing/2014/main" id="{65E500DD-EB71-44B5-A2FA-88E996435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IE"/>
            </a:p>
          </p:txBody>
        </p:sp>
        <p:sp>
          <p:nvSpPr>
            <p:cNvPr id="69" name="Freeform 32">
              <a:extLst>
                <a:ext uri="{FF2B5EF4-FFF2-40B4-BE49-F238E27FC236}">
                  <a16:creationId xmlns:a16="http://schemas.microsoft.com/office/drawing/2014/main" id="{04D6AAD6-45AE-454A-9206-8B90E8A264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IE"/>
            </a:p>
          </p:txBody>
        </p:sp>
        <p:sp>
          <p:nvSpPr>
            <p:cNvPr id="70" name="Freeform 33">
              <a:extLst>
                <a:ext uri="{FF2B5EF4-FFF2-40B4-BE49-F238E27FC236}">
                  <a16:creationId xmlns:a16="http://schemas.microsoft.com/office/drawing/2014/main" id="{F7399B13-8510-45F6-98C4-0F14C0B378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IE"/>
            </a:p>
          </p:txBody>
        </p:sp>
        <p:sp>
          <p:nvSpPr>
            <p:cNvPr id="71" name="Freeform 34">
              <a:extLst>
                <a:ext uri="{FF2B5EF4-FFF2-40B4-BE49-F238E27FC236}">
                  <a16:creationId xmlns:a16="http://schemas.microsoft.com/office/drawing/2014/main" id="{CA595445-6A38-4465-9A5D-9705388D93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IE"/>
            </a:p>
          </p:txBody>
        </p:sp>
        <p:sp>
          <p:nvSpPr>
            <p:cNvPr id="72" name="Freeform 35">
              <a:extLst>
                <a:ext uri="{FF2B5EF4-FFF2-40B4-BE49-F238E27FC236}">
                  <a16:creationId xmlns:a16="http://schemas.microsoft.com/office/drawing/2014/main" id="{21D40BAF-4AE0-46F4-BD65-057F0DC668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IE"/>
            </a:p>
          </p:txBody>
        </p:sp>
        <p:sp>
          <p:nvSpPr>
            <p:cNvPr id="73" name="Freeform 36">
              <a:extLst>
                <a:ext uri="{FF2B5EF4-FFF2-40B4-BE49-F238E27FC236}">
                  <a16:creationId xmlns:a16="http://schemas.microsoft.com/office/drawing/2014/main" id="{B17F2D73-16DF-4138-B72D-E5B204717A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IE"/>
            </a:p>
          </p:txBody>
        </p:sp>
        <p:sp>
          <p:nvSpPr>
            <p:cNvPr id="74" name="Freeform 37">
              <a:extLst>
                <a:ext uri="{FF2B5EF4-FFF2-40B4-BE49-F238E27FC236}">
                  <a16:creationId xmlns:a16="http://schemas.microsoft.com/office/drawing/2014/main" id="{DB8ABBC2-6C0C-4F6E-97EB-55B3B7B2F3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IE"/>
            </a:p>
          </p:txBody>
        </p:sp>
        <p:sp>
          <p:nvSpPr>
            <p:cNvPr id="75" name="Freeform 38">
              <a:extLst>
                <a:ext uri="{FF2B5EF4-FFF2-40B4-BE49-F238E27FC236}">
                  <a16:creationId xmlns:a16="http://schemas.microsoft.com/office/drawing/2014/main" id="{7A49885E-6B05-41B6-B47F-9D24456FE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IE"/>
            </a:p>
          </p:txBody>
        </p:sp>
      </p:grpSp>
      <p:sp>
        <p:nvSpPr>
          <p:cNvPr id="77" name="Rectangle 76">
            <a:extLst>
              <a:ext uri="{FF2B5EF4-FFF2-40B4-BE49-F238E27FC236}">
                <a16:creationId xmlns:a16="http://schemas.microsoft.com/office/drawing/2014/main" id="{BDADA868-08FE-425A-AEF9-B622F93730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79" name="Freeform 11">
            <a:extLst>
              <a:ext uri="{FF2B5EF4-FFF2-40B4-BE49-F238E27FC236}">
                <a16:creationId xmlns:a16="http://schemas.microsoft.com/office/drawing/2014/main" id="{4AE17B7F-6C2F-42A9-946F-8FF49617D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IE"/>
          </a:p>
        </p:txBody>
      </p:sp>
      <p:sp>
        <p:nvSpPr>
          <p:cNvPr id="81" name="Rectangle 80">
            <a:extLst>
              <a:ext uri="{FF2B5EF4-FFF2-40B4-BE49-F238E27FC236}">
                <a16:creationId xmlns:a16="http://schemas.microsoft.com/office/drawing/2014/main" id="{F966DD2F-FBF5-41CE-A3F4-565352D95D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F46FCE2B-F2D2-466E-B0AA-8E341DB498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85" name="Freeform 11">
            <a:extLst>
              <a:ext uri="{FF2B5EF4-FFF2-40B4-BE49-F238E27FC236}">
                <a16:creationId xmlns:a16="http://schemas.microsoft.com/office/drawing/2014/main" id="{2BD31C98-199A-4722-A1A5-4393A43E7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IE"/>
          </a:p>
        </p:txBody>
      </p:sp>
      <p:graphicFrame>
        <p:nvGraphicFramePr>
          <p:cNvPr id="4" name="TextBox 1">
            <a:extLst>
              <a:ext uri="{FF2B5EF4-FFF2-40B4-BE49-F238E27FC236}">
                <a16:creationId xmlns:a16="http://schemas.microsoft.com/office/drawing/2014/main" id="{0416E4EB-6962-EB59-9D9F-E4C8AA8998AE}"/>
              </a:ext>
            </a:extLst>
          </p:cNvPr>
          <p:cNvGraphicFramePr/>
          <p:nvPr>
            <p:extLst>
              <p:ext uri="{D42A27DB-BD31-4B8C-83A1-F6EECF244321}">
                <p14:modId xmlns:p14="http://schemas.microsoft.com/office/powerpoint/2010/main" val="2886710810"/>
              </p:ext>
            </p:extLst>
          </p:nvPr>
        </p:nvGraphicFramePr>
        <p:xfrm>
          <a:off x="312777" y="11994"/>
          <a:ext cx="11519646" cy="64380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151646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34141" y="855127"/>
            <a:ext cx="10364408" cy="6771084"/>
          </a:xfrm>
          <a:prstGeom prst="rect">
            <a:avLst/>
          </a:prstGeom>
          <a:noFill/>
        </p:spPr>
        <p:txBody>
          <a:bodyPr wrap="square" lIns="91440" tIns="45720" rIns="91440" bIns="45720" rtlCol="0" anchor="t">
            <a:spAutoFit/>
          </a:bodyPr>
          <a:lstStyle/>
          <a:p>
            <a:pPr algn="ctr"/>
            <a:r>
              <a:rPr lang="en-IE" sz="2800" b="1" u="sng">
                <a:solidFill>
                  <a:schemeClr val="bg2">
                    <a:lumMod val="50000"/>
                  </a:schemeClr>
                </a:solidFill>
              </a:rPr>
              <a:t>Procedures for Parent Teacher Meetings</a:t>
            </a:r>
            <a:endParaRPr lang="en-US">
              <a:solidFill>
                <a:schemeClr val="bg2">
                  <a:lumMod val="50000"/>
                </a:schemeClr>
              </a:solidFill>
            </a:endParaRPr>
          </a:p>
          <a:p>
            <a:endParaRPr lang="en-IE" sz="2800" b="1" u="sng">
              <a:solidFill>
                <a:schemeClr val="bg2">
                  <a:lumMod val="50000"/>
                </a:schemeClr>
              </a:solidFill>
            </a:endParaRPr>
          </a:p>
          <a:p>
            <a:pPr marL="285750" indent="-285750">
              <a:buFont typeface="Arial"/>
              <a:buChar char="•"/>
            </a:pPr>
            <a:r>
              <a:rPr lang="en-IE" sz="2400"/>
              <a:t>All Parent Teacher Meetings will take place in the new building, in the Louis </a:t>
            </a:r>
            <a:r>
              <a:rPr lang="en-IE" sz="2400" err="1"/>
              <a:t>Bautain</a:t>
            </a:r>
            <a:r>
              <a:rPr lang="en-IE" sz="2400"/>
              <a:t> hall and the classrooms upstairs.</a:t>
            </a:r>
          </a:p>
          <a:p>
            <a:pPr marL="285750" indent="-285750">
              <a:buFont typeface="Arial"/>
              <a:buChar char="•"/>
            </a:pPr>
            <a:endParaRPr lang="en-IE" sz="2400"/>
          </a:p>
          <a:p>
            <a:pPr marL="285750" indent="-285750">
              <a:buFont typeface="Arial"/>
              <a:buChar char="•"/>
            </a:pPr>
            <a:r>
              <a:rPr lang="en-IE" sz="2400"/>
              <a:t>School will finish at the earlier time of 3.45pm on the afternoon of the Parent Teacher meetings. School buses will be notified of the early finishing time. </a:t>
            </a:r>
          </a:p>
          <a:p>
            <a:pPr marL="285750" indent="-285750">
              <a:buFont typeface="Arial"/>
              <a:buChar char="•"/>
            </a:pPr>
            <a:endParaRPr lang="en-IE" sz="2400"/>
          </a:p>
          <a:p>
            <a:pPr marL="285750" indent="-285750">
              <a:buFont typeface="Arial"/>
              <a:buChar char="•"/>
            </a:pPr>
            <a:r>
              <a:rPr lang="en-IE" sz="2400"/>
              <a:t>The meetings will take place between 4.15pm and 6.45pm</a:t>
            </a:r>
          </a:p>
          <a:p>
            <a:pPr marL="285750" indent="-285750">
              <a:buFont typeface="Arial"/>
              <a:buChar char="•"/>
            </a:pPr>
            <a:endParaRPr lang="en-IE" sz="2400"/>
          </a:p>
          <a:p>
            <a:pPr marL="285750" indent="-285750">
              <a:buFont typeface="Arial"/>
              <a:buChar char="•"/>
            </a:pPr>
            <a:r>
              <a:rPr lang="en-IE" sz="2400"/>
              <a:t>Please bring a biro and a  list of your child's teachers with you. </a:t>
            </a:r>
          </a:p>
          <a:p>
            <a:pPr marL="285750" indent="-285750">
              <a:buFont typeface="Arial"/>
              <a:buChar char="•"/>
            </a:pPr>
            <a:endParaRPr lang="en-IE" sz="2400"/>
          </a:p>
          <a:p>
            <a:pPr marL="285750" indent="-285750">
              <a:buFont typeface="Arial"/>
              <a:buChar char="•"/>
            </a:pPr>
            <a:r>
              <a:rPr lang="en-IE" sz="2400"/>
              <a:t>Please make every effort to attend your child's </a:t>
            </a:r>
          </a:p>
          <a:p>
            <a:r>
              <a:rPr lang="en-IE" sz="2400"/>
              <a:t>    meeting. </a:t>
            </a:r>
            <a:endParaRPr lang="en-IE"/>
          </a:p>
          <a:p>
            <a:pPr marL="285750" indent="-285750">
              <a:buFont typeface="Arial"/>
              <a:buChar char="•"/>
            </a:pPr>
            <a:endParaRPr lang="en-IE" sz="2400"/>
          </a:p>
          <a:p>
            <a:pPr marL="285750" indent="-285750">
              <a:buFont typeface="Arial"/>
              <a:buChar char="•"/>
            </a:pPr>
            <a:endParaRPr lang="en-IE" sz="2400"/>
          </a:p>
          <a:p>
            <a:endParaRPr lang="en-IE"/>
          </a:p>
        </p:txBody>
      </p:sp>
      <p:pic>
        <p:nvPicPr>
          <p:cNvPr id="3" name="Picture 3" descr="A picture containing text, toy, doll, vector graphics&#10;&#10;Description automatically generated">
            <a:extLst>
              <a:ext uri="{FF2B5EF4-FFF2-40B4-BE49-F238E27FC236}">
                <a16:creationId xmlns:a16="http://schemas.microsoft.com/office/drawing/2014/main" id="{2F081589-B46A-51BB-2EBE-3B97FABD9DF5}"/>
              </a:ext>
            </a:extLst>
          </p:cNvPr>
          <p:cNvPicPr>
            <a:picLocks noChangeAspect="1"/>
          </p:cNvPicPr>
          <p:nvPr/>
        </p:nvPicPr>
        <p:blipFill rotWithShape="1">
          <a:blip r:embed="rId2"/>
          <a:srcRect t="7968" r="224" b="-309"/>
          <a:stretch/>
        </p:blipFill>
        <p:spPr>
          <a:xfrm>
            <a:off x="9450029" y="5435087"/>
            <a:ext cx="2737064" cy="1424864"/>
          </a:xfrm>
          <a:prstGeom prst="rect">
            <a:avLst/>
          </a:prstGeom>
        </p:spPr>
      </p:pic>
    </p:spTree>
    <p:extLst>
      <p:ext uri="{BB962C8B-B14F-4D97-AF65-F5344CB8AC3E}">
        <p14:creationId xmlns:p14="http://schemas.microsoft.com/office/powerpoint/2010/main" val="6403832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4572" y="984738"/>
            <a:ext cx="10691446" cy="5632311"/>
          </a:xfrm>
          <a:prstGeom prst="rect">
            <a:avLst/>
          </a:prstGeom>
          <a:noFill/>
        </p:spPr>
        <p:txBody>
          <a:bodyPr wrap="square" lIns="91440" tIns="45720" rIns="91440" bIns="45720" rtlCol="0" anchor="t">
            <a:spAutoFit/>
          </a:bodyPr>
          <a:lstStyle/>
          <a:p>
            <a:pPr algn="ctr"/>
            <a:r>
              <a:rPr lang="en-IE" sz="2800" b="1" u="sng">
                <a:solidFill>
                  <a:schemeClr val="accent4"/>
                </a:solidFill>
              </a:rPr>
              <a:t>Procedures for Students Leaving School Early</a:t>
            </a:r>
          </a:p>
          <a:p>
            <a:pPr algn="ctr"/>
            <a:endParaRPr lang="en-IE"/>
          </a:p>
          <a:p>
            <a:endParaRPr lang="en-US">
              <a:ea typeface="+mn-lt"/>
              <a:cs typeface="+mn-lt"/>
            </a:endParaRPr>
          </a:p>
          <a:p>
            <a:r>
              <a:rPr lang="en-IE" sz="2400">
                <a:solidFill>
                  <a:srgbClr val="1E293B"/>
                </a:solidFill>
                <a:ea typeface="+mn-lt"/>
                <a:cs typeface="+mn-lt"/>
              </a:rPr>
              <a:t>If your child has to leave school early, please give them permission to leave on the TYRO app, and </a:t>
            </a:r>
            <a:r>
              <a:rPr lang="en-IE" sz="2400" b="1">
                <a:solidFill>
                  <a:srgbClr val="1E293B"/>
                </a:solidFill>
                <a:ea typeface="+mn-lt"/>
                <a:cs typeface="+mn-lt"/>
              </a:rPr>
              <a:t>present to the front office to collect your child.</a:t>
            </a:r>
            <a:r>
              <a:rPr lang="en-IE" sz="2400">
                <a:solidFill>
                  <a:srgbClr val="1E293B"/>
                </a:solidFill>
                <a:ea typeface="+mn-lt"/>
                <a:cs typeface="+mn-lt"/>
              </a:rPr>
              <a:t> Students are not allowed to leave the school until their parent presents to the front office. </a:t>
            </a:r>
            <a:endParaRPr lang="en-IE" sz="2400"/>
          </a:p>
          <a:p>
            <a:pPr algn="ctr"/>
            <a:endParaRPr lang="en-IE" sz="2800" b="1" u="sng">
              <a:solidFill>
                <a:schemeClr val="accent4"/>
              </a:solidFill>
            </a:endParaRPr>
          </a:p>
          <a:p>
            <a:pPr algn="ctr"/>
            <a:r>
              <a:rPr lang="en-IE" sz="2800" b="1" u="sng">
                <a:solidFill>
                  <a:schemeClr val="accent4"/>
                </a:solidFill>
              </a:rPr>
              <a:t>Procedures for Students arriving Late to School </a:t>
            </a:r>
            <a:endParaRPr lang="en-IE" sz="2800">
              <a:solidFill>
                <a:schemeClr val="accent4"/>
              </a:solidFill>
            </a:endParaRPr>
          </a:p>
          <a:p>
            <a:endParaRPr lang="en-IE" sz="2400">
              <a:solidFill>
                <a:srgbClr val="1E293B"/>
              </a:solidFill>
            </a:endParaRPr>
          </a:p>
          <a:p>
            <a:r>
              <a:rPr lang="en-IE" sz="2400">
                <a:solidFill>
                  <a:srgbClr val="1E293B"/>
                </a:solidFill>
                <a:ea typeface="+mn-lt"/>
                <a:cs typeface="+mn-lt"/>
              </a:rPr>
              <a:t>If a student has an appointment and they are signing in late, parents may sign them in on the app, and the student must report to the front office where their late entry will be authorised. You do not need to accompany your child to the front office if they are signing in late.</a:t>
            </a:r>
            <a:endParaRPr lang="en-IE" sz="2400"/>
          </a:p>
          <a:p>
            <a:pPr algn="ctr"/>
            <a:endParaRPr lang="en-IE" sz="2400"/>
          </a:p>
        </p:txBody>
      </p:sp>
    </p:spTree>
    <p:extLst>
      <p:ext uri="{BB962C8B-B14F-4D97-AF65-F5344CB8AC3E}">
        <p14:creationId xmlns:p14="http://schemas.microsoft.com/office/powerpoint/2010/main" val="21888574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CF83B4-92B5-6AD7-20B7-AD9771D4DD51}"/>
              </a:ext>
            </a:extLst>
          </p:cNvPr>
          <p:cNvSpPr txBox="1"/>
          <p:nvPr/>
        </p:nvSpPr>
        <p:spPr>
          <a:xfrm>
            <a:off x="3071812" y="904875"/>
            <a:ext cx="5476874"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a:solidFill>
                  <a:schemeClr val="accent4"/>
                </a:solidFill>
              </a:rPr>
              <a:t>School Parking</a:t>
            </a:r>
          </a:p>
          <a:p>
            <a:pPr algn="ctr"/>
            <a:endParaRPr lang="en-US" sz="2800" b="1" u="sng">
              <a:solidFill>
                <a:schemeClr val="accent4"/>
              </a:solidFill>
            </a:endParaRPr>
          </a:p>
          <a:p>
            <a:pPr algn="ctr"/>
            <a:endParaRPr lang="en-US" sz="2800" b="1" u="sng">
              <a:solidFill>
                <a:schemeClr val="accent4"/>
              </a:solidFill>
            </a:endParaRPr>
          </a:p>
        </p:txBody>
      </p:sp>
      <p:pic>
        <p:nvPicPr>
          <p:cNvPr id="3" name="Picture 3" descr="A picture containing graphical user interface&#10;&#10;Description automatically generated">
            <a:extLst>
              <a:ext uri="{FF2B5EF4-FFF2-40B4-BE49-F238E27FC236}">
                <a16:creationId xmlns:a16="http://schemas.microsoft.com/office/drawing/2014/main" id="{94E8637A-3276-D54E-6B2B-A2E9B2B926C8}"/>
              </a:ext>
            </a:extLst>
          </p:cNvPr>
          <p:cNvPicPr>
            <a:picLocks noChangeAspect="1"/>
          </p:cNvPicPr>
          <p:nvPr/>
        </p:nvPicPr>
        <p:blipFill rotWithShape="1">
          <a:blip r:embed="rId2"/>
          <a:srcRect r="176" b="9333"/>
          <a:stretch/>
        </p:blipFill>
        <p:spPr>
          <a:xfrm>
            <a:off x="3322676" y="4618095"/>
            <a:ext cx="4583361" cy="1652103"/>
          </a:xfrm>
          <a:prstGeom prst="rect">
            <a:avLst/>
          </a:prstGeom>
        </p:spPr>
      </p:pic>
      <p:sp>
        <p:nvSpPr>
          <p:cNvPr id="4" name="TextBox 3">
            <a:extLst>
              <a:ext uri="{FF2B5EF4-FFF2-40B4-BE49-F238E27FC236}">
                <a16:creationId xmlns:a16="http://schemas.microsoft.com/office/drawing/2014/main" id="{BBBD0A65-F3A7-6E96-F458-622B407D9315}"/>
              </a:ext>
            </a:extLst>
          </p:cNvPr>
          <p:cNvSpPr txBox="1"/>
          <p:nvPr/>
        </p:nvSpPr>
        <p:spPr>
          <a:xfrm>
            <a:off x="1500187" y="1571624"/>
            <a:ext cx="883443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t>Parking on school grounds is reserved for staff only.</a:t>
            </a:r>
          </a:p>
          <a:p>
            <a:pPr marL="285750" indent="-285750">
              <a:buFont typeface="Arial"/>
              <a:buChar char="•"/>
            </a:pPr>
            <a:endParaRPr lang="en-US" sz="2400"/>
          </a:p>
          <a:p>
            <a:pPr marL="285750" indent="-285750">
              <a:buFont typeface="Arial"/>
              <a:buChar char="•"/>
            </a:pPr>
            <a:r>
              <a:rPr lang="en-US" sz="2400"/>
              <a:t>If your child has a disability, please contact us and we will arrange for you to have access to a disabled parking place. </a:t>
            </a:r>
          </a:p>
        </p:txBody>
      </p:sp>
    </p:spTree>
    <p:extLst>
      <p:ext uri="{BB962C8B-B14F-4D97-AF65-F5344CB8AC3E}">
        <p14:creationId xmlns:p14="http://schemas.microsoft.com/office/powerpoint/2010/main" val="21168907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FF75C1-3916-F0C3-5422-561694D5C7B0}"/>
              </a:ext>
            </a:extLst>
          </p:cNvPr>
          <p:cNvSpPr txBox="1"/>
          <p:nvPr/>
        </p:nvSpPr>
        <p:spPr>
          <a:xfrm>
            <a:off x="1131351" y="964406"/>
            <a:ext cx="10477114"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a:solidFill>
                  <a:schemeClr val="accent4"/>
                </a:solidFill>
              </a:rPr>
              <a:t>School Canteen</a:t>
            </a:r>
          </a:p>
          <a:p>
            <a:pPr algn="ctr"/>
            <a:endParaRPr lang="en-US" sz="2800" b="1" u="sng">
              <a:solidFill>
                <a:schemeClr val="accent4"/>
              </a:solidFill>
            </a:endParaRPr>
          </a:p>
          <a:p>
            <a:pPr marL="457200" indent="-457200">
              <a:buFont typeface="Arial"/>
              <a:buChar char="•"/>
            </a:pPr>
            <a:r>
              <a:rPr lang="en-US" sz="2800"/>
              <a:t>The canteen is open at break time and lunch time every day.</a:t>
            </a:r>
          </a:p>
          <a:p>
            <a:pPr marL="457200" indent="-457200">
              <a:buFont typeface="Arial"/>
              <a:buChar char="•"/>
            </a:pPr>
            <a:r>
              <a:rPr lang="en-US" sz="2800"/>
              <a:t>A sample lunch time menu is outlined below. </a:t>
            </a:r>
          </a:p>
          <a:p>
            <a:pPr marL="457200" indent="-457200">
              <a:buFont typeface="Arial"/>
              <a:buChar char="•"/>
            </a:pPr>
            <a:r>
              <a:rPr lang="en-US" sz="2800"/>
              <a:t>All the dinners cost €3.50</a:t>
            </a:r>
          </a:p>
          <a:p>
            <a:pPr marL="457200" indent="-457200">
              <a:buFont typeface="Arial"/>
              <a:buChar char="•"/>
            </a:pPr>
            <a:endParaRPr lang="en-US" sz="2800"/>
          </a:p>
          <a:p>
            <a:pPr marL="457200" indent="-457200">
              <a:buFont typeface="Arial"/>
              <a:buChar char="•"/>
            </a:pPr>
            <a:endParaRPr lang="en-US" sz="2800"/>
          </a:p>
        </p:txBody>
      </p:sp>
      <p:graphicFrame>
        <p:nvGraphicFramePr>
          <p:cNvPr id="3" name="Table 3">
            <a:extLst>
              <a:ext uri="{FF2B5EF4-FFF2-40B4-BE49-F238E27FC236}">
                <a16:creationId xmlns:a16="http://schemas.microsoft.com/office/drawing/2014/main" id="{E9282343-F0EF-58FC-35F3-EEFE6B58847B}"/>
              </a:ext>
            </a:extLst>
          </p:cNvPr>
          <p:cNvGraphicFramePr>
            <a:graphicFrameLocks noGrp="1"/>
          </p:cNvGraphicFramePr>
          <p:nvPr>
            <p:extLst>
              <p:ext uri="{D42A27DB-BD31-4B8C-83A1-F6EECF244321}">
                <p14:modId xmlns:p14="http://schemas.microsoft.com/office/powerpoint/2010/main" val="4269593342"/>
              </p:ext>
            </p:extLst>
          </p:nvPr>
        </p:nvGraphicFramePr>
        <p:xfrm>
          <a:off x="2294193" y="3670709"/>
          <a:ext cx="7890056" cy="3017520"/>
        </p:xfrm>
        <a:graphic>
          <a:graphicData uri="http://schemas.openxmlformats.org/drawingml/2006/table">
            <a:tbl>
              <a:tblPr firstRow="1" bandRow="1">
                <a:tableStyleId>{5C22544A-7EE6-4342-B048-85BDC9FD1C3A}</a:tableStyleId>
              </a:tblPr>
              <a:tblGrid>
                <a:gridCol w="7890056">
                  <a:extLst>
                    <a:ext uri="{9D8B030D-6E8A-4147-A177-3AD203B41FA5}">
                      <a16:colId xmlns:a16="http://schemas.microsoft.com/office/drawing/2014/main" val="1261778512"/>
                    </a:ext>
                  </a:extLst>
                </a:gridCol>
              </a:tblGrid>
              <a:tr h="1962338">
                <a:tc>
                  <a:txBody>
                    <a:bodyPr/>
                    <a:lstStyle/>
                    <a:p>
                      <a:pPr algn="ctr"/>
                      <a:endParaRPr lang="en-US" sz="2400"/>
                    </a:p>
                    <a:p>
                      <a:pPr lvl="0" algn="ctr">
                        <a:buNone/>
                      </a:pPr>
                      <a:endParaRPr lang="en-US" sz="2400"/>
                    </a:p>
                    <a:p>
                      <a:pPr lvl="0" algn="ctr">
                        <a:buNone/>
                      </a:pPr>
                      <a:r>
                        <a:rPr lang="en-US" sz="2400"/>
                        <a:t>Chicken Curry</a:t>
                      </a:r>
                    </a:p>
                    <a:p>
                      <a:pPr lvl="0" algn="ctr">
                        <a:buNone/>
                      </a:pPr>
                      <a:r>
                        <a:rPr lang="en-US" sz="2400"/>
                        <a:t>Spaghetti Bolognese</a:t>
                      </a:r>
                    </a:p>
                    <a:p>
                      <a:pPr lvl="0" algn="ctr">
                        <a:buNone/>
                      </a:pPr>
                      <a:r>
                        <a:rPr lang="en-US" sz="2400"/>
                        <a:t>Pasta Carbonara</a:t>
                      </a:r>
                    </a:p>
                    <a:p>
                      <a:pPr lvl="0" algn="ctr">
                        <a:buNone/>
                      </a:pPr>
                      <a:r>
                        <a:rPr lang="en-US" sz="2400"/>
                        <a:t>Breaded chicken, veg and potatoes. </a:t>
                      </a:r>
                    </a:p>
                    <a:p>
                      <a:pPr lvl="0" algn="ctr">
                        <a:buNone/>
                      </a:pPr>
                      <a:endParaRPr lang="en-US" sz="2400"/>
                    </a:p>
                    <a:p>
                      <a:pPr lvl="0">
                        <a:buNone/>
                      </a:pPr>
                      <a:endParaRPr lang="en-US" sz="2400"/>
                    </a:p>
                  </a:txBody>
                  <a:tcPr/>
                </a:tc>
                <a:extLst>
                  <a:ext uri="{0D108BD9-81ED-4DB2-BD59-A6C34878D82A}">
                    <a16:rowId xmlns:a16="http://schemas.microsoft.com/office/drawing/2014/main" val="3506042644"/>
                  </a:ext>
                </a:extLst>
              </a:tr>
            </a:tbl>
          </a:graphicData>
        </a:graphic>
      </p:graphicFrame>
    </p:spTree>
    <p:extLst>
      <p:ext uri="{BB962C8B-B14F-4D97-AF65-F5344CB8AC3E}">
        <p14:creationId xmlns:p14="http://schemas.microsoft.com/office/powerpoint/2010/main" val="11922851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2F1D24-B4D2-F03D-C106-8D7F8D170011}"/>
              </a:ext>
            </a:extLst>
          </p:cNvPr>
          <p:cNvSpPr txBox="1"/>
          <p:nvPr/>
        </p:nvSpPr>
        <p:spPr>
          <a:xfrm>
            <a:off x="867620" y="809625"/>
            <a:ext cx="10805881"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a:solidFill>
                  <a:schemeClr val="accent4"/>
                </a:solidFill>
              </a:rPr>
              <a:t>Sample Timetable</a:t>
            </a:r>
          </a:p>
          <a:p>
            <a:pPr algn="ctr"/>
            <a:endParaRPr lang="en-US" sz="2800" b="1">
              <a:solidFill>
                <a:schemeClr val="accent4"/>
              </a:solidFill>
            </a:endParaRPr>
          </a:p>
          <a:p>
            <a:pPr algn="ctr"/>
            <a:endParaRPr lang="en-US" sz="2800" b="1">
              <a:solidFill>
                <a:schemeClr val="accent4"/>
              </a:solidFill>
            </a:endParaRPr>
          </a:p>
          <a:p>
            <a:pPr algn="ctr"/>
            <a:endParaRPr lang="en-US" sz="2800" b="1">
              <a:solidFill>
                <a:schemeClr val="accent4"/>
              </a:solidFill>
            </a:endParaRPr>
          </a:p>
          <a:p>
            <a:pPr algn="ctr"/>
            <a:endParaRPr lang="en-US" sz="2800" b="1">
              <a:solidFill>
                <a:schemeClr val="accent4"/>
              </a:solidFill>
            </a:endParaRPr>
          </a:p>
        </p:txBody>
      </p:sp>
      <p:pic>
        <p:nvPicPr>
          <p:cNvPr id="3" name="Picture 3" descr="A screenshot of a computer&#10;&#10;Description automatically generated">
            <a:extLst>
              <a:ext uri="{FF2B5EF4-FFF2-40B4-BE49-F238E27FC236}">
                <a16:creationId xmlns:a16="http://schemas.microsoft.com/office/drawing/2014/main" id="{14E44282-4588-AD06-FFCC-F4E79355AF8A}"/>
              </a:ext>
            </a:extLst>
          </p:cNvPr>
          <p:cNvPicPr>
            <a:picLocks noChangeAspect="1"/>
          </p:cNvPicPr>
          <p:nvPr/>
        </p:nvPicPr>
        <p:blipFill rotWithShape="1">
          <a:blip r:embed="rId2"/>
          <a:srcRect l="3897" t="23262" r="2436" b="29101"/>
          <a:stretch/>
        </p:blipFill>
        <p:spPr>
          <a:xfrm>
            <a:off x="209757" y="1884107"/>
            <a:ext cx="11586341" cy="4427897"/>
          </a:xfrm>
          <a:prstGeom prst="rect">
            <a:avLst/>
          </a:prstGeom>
        </p:spPr>
      </p:pic>
    </p:spTree>
    <p:extLst>
      <p:ext uri="{BB962C8B-B14F-4D97-AF65-F5344CB8AC3E}">
        <p14:creationId xmlns:p14="http://schemas.microsoft.com/office/powerpoint/2010/main" val="34444113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9C623254-7FCF-C494-6BA7-D4C40871FF26}"/>
              </a:ext>
            </a:extLst>
          </p:cNvPr>
          <p:cNvGraphicFramePr>
            <a:graphicFrameLocks noGrp="1"/>
          </p:cNvGraphicFramePr>
          <p:nvPr>
            <p:extLst>
              <p:ext uri="{D42A27DB-BD31-4B8C-83A1-F6EECF244321}">
                <p14:modId xmlns:p14="http://schemas.microsoft.com/office/powerpoint/2010/main" val="2386285463"/>
              </p:ext>
            </p:extLst>
          </p:nvPr>
        </p:nvGraphicFramePr>
        <p:xfrm>
          <a:off x="5135217" y="563217"/>
          <a:ext cx="6606641" cy="5755560"/>
        </p:xfrm>
        <a:graphic>
          <a:graphicData uri="http://schemas.openxmlformats.org/drawingml/2006/table">
            <a:tbl>
              <a:tblPr firstRow="1" bandRow="1">
                <a:tableStyleId>{5C22544A-7EE6-4342-B048-85BDC9FD1C3A}</a:tableStyleId>
              </a:tblPr>
              <a:tblGrid>
                <a:gridCol w="2471999">
                  <a:extLst>
                    <a:ext uri="{9D8B030D-6E8A-4147-A177-3AD203B41FA5}">
                      <a16:colId xmlns:a16="http://schemas.microsoft.com/office/drawing/2014/main" val="2591128309"/>
                    </a:ext>
                  </a:extLst>
                </a:gridCol>
                <a:gridCol w="4134642">
                  <a:extLst>
                    <a:ext uri="{9D8B030D-6E8A-4147-A177-3AD203B41FA5}">
                      <a16:colId xmlns:a16="http://schemas.microsoft.com/office/drawing/2014/main" val="3537253717"/>
                    </a:ext>
                  </a:extLst>
                </a:gridCol>
              </a:tblGrid>
              <a:tr h="1746066">
                <a:tc>
                  <a:txBody>
                    <a:bodyPr/>
                    <a:lstStyle/>
                    <a:p>
                      <a:pPr marL="0" algn="l" rtl="0" eaLnBrk="1" latinLnBrk="0" hangingPunct="1">
                        <a:spcBef>
                          <a:spcPts val="0"/>
                        </a:spcBef>
                        <a:spcAft>
                          <a:spcPts val="0"/>
                        </a:spcAft>
                      </a:pPr>
                      <a:r>
                        <a:rPr lang="en-IE" sz="2400" b="0" kern="1200">
                          <a:effectLst/>
                        </a:rPr>
                        <a:t>Le Cheile</a:t>
                      </a:r>
                      <a:r>
                        <a:rPr lang="en-IE" sz="2400" b="0" kern="1200" baseline="0">
                          <a:effectLst/>
                        </a:rPr>
                        <a:t> Nominees</a:t>
                      </a:r>
                      <a:endParaRPr lang="en-IE" b="0">
                        <a:effectLst/>
                      </a:endParaRPr>
                    </a:p>
                  </a:txBody>
                  <a:tcPr marL="0" marR="0" marT="0" marB="0" anchor="ctr"/>
                </a:tc>
                <a:tc>
                  <a:txBody>
                    <a:bodyPr/>
                    <a:lstStyle/>
                    <a:p>
                      <a:pPr marL="0" algn="l" rtl="0" eaLnBrk="1" latinLnBrk="0" hangingPunct="1">
                        <a:spcBef>
                          <a:spcPts val="0"/>
                        </a:spcBef>
                        <a:spcAft>
                          <a:spcPts val="0"/>
                        </a:spcAft>
                      </a:pPr>
                      <a:r>
                        <a:rPr lang="en-IE" sz="2400" b="0" kern="1200">
                          <a:effectLst/>
                        </a:rPr>
                        <a:t>Sr. Mary O’Connor</a:t>
                      </a:r>
                      <a:endParaRPr lang="en-IE" b="0">
                        <a:effectLst/>
                      </a:endParaRPr>
                    </a:p>
                    <a:p>
                      <a:pPr marL="0" algn="l" rtl="0" eaLnBrk="1" latinLnBrk="0" hangingPunct="1">
                        <a:spcBef>
                          <a:spcPts val="0"/>
                        </a:spcBef>
                        <a:spcAft>
                          <a:spcPts val="0"/>
                        </a:spcAft>
                      </a:pPr>
                      <a:r>
                        <a:rPr lang="en-IE" sz="2400" b="0" kern="1200">
                          <a:effectLst/>
                        </a:rPr>
                        <a:t>Ms. Mary Mullarkey</a:t>
                      </a:r>
                      <a:endParaRPr lang="en-IE" b="0">
                        <a:effectLst/>
                      </a:endParaRPr>
                    </a:p>
                    <a:p>
                      <a:pPr marL="0" algn="l" rtl="0" eaLnBrk="1" latinLnBrk="0" hangingPunct="1">
                        <a:spcBef>
                          <a:spcPts val="0"/>
                        </a:spcBef>
                        <a:spcAft>
                          <a:spcPts val="0"/>
                        </a:spcAft>
                      </a:pPr>
                      <a:r>
                        <a:rPr lang="en-IE" sz="2400" b="0" kern="1200">
                          <a:effectLst/>
                        </a:rPr>
                        <a:t>Mr.</a:t>
                      </a:r>
                      <a:r>
                        <a:rPr lang="en-IE" sz="2400" b="0" kern="1200" baseline="0">
                          <a:effectLst/>
                        </a:rPr>
                        <a:t> Michael Brett</a:t>
                      </a:r>
                      <a:endParaRPr lang="en-IE" b="0">
                        <a:effectLst/>
                      </a:endParaRPr>
                    </a:p>
                  </a:txBody>
                  <a:tcPr marL="0" marR="0" marT="0" marB="0" anchor="ctr"/>
                </a:tc>
                <a:extLst>
                  <a:ext uri="{0D108BD9-81ED-4DB2-BD59-A6C34878D82A}">
                    <a16:rowId xmlns:a16="http://schemas.microsoft.com/office/drawing/2014/main" val="1899216392"/>
                  </a:ext>
                </a:extLst>
              </a:tr>
              <a:tr h="1746066">
                <a:tc>
                  <a:txBody>
                    <a:bodyPr/>
                    <a:lstStyle/>
                    <a:p>
                      <a:pPr marL="0" algn="l" rtl="0" eaLnBrk="1" latinLnBrk="0" hangingPunct="1">
                        <a:spcBef>
                          <a:spcPts val="0"/>
                        </a:spcBef>
                        <a:spcAft>
                          <a:spcPts val="0"/>
                        </a:spcAft>
                      </a:pPr>
                      <a:r>
                        <a:rPr lang="en-IE" sz="2400" kern="1200">
                          <a:effectLst/>
                        </a:rPr>
                        <a:t>ETB Nominees</a:t>
                      </a:r>
                      <a:endParaRPr lang="en-IE">
                        <a:effectLst/>
                      </a:endParaRPr>
                    </a:p>
                  </a:txBody>
                  <a:tcPr marL="0" marR="0" marT="0" marB="0" anchor="ctr"/>
                </a:tc>
                <a:tc>
                  <a:txBody>
                    <a:bodyPr/>
                    <a:lstStyle/>
                    <a:p>
                      <a:pPr marL="0" algn="l" rtl="0" eaLnBrk="1" latinLnBrk="0" hangingPunct="1">
                        <a:spcBef>
                          <a:spcPts val="0"/>
                        </a:spcBef>
                        <a:spcAft>
                          <a:spcPts val="0"/>
                        </a:spcAft>
                      </a:pPr>
                      <a:r>
                        <a:rPr lang="en-IE" sz="2400" kern="1200">
                          <a:effectLst/>
                        </a:rPr>
                        <a:t>Ms. Mary Madden</a:t>
                      </a:r>
                      <a:endParaRPr lang="en-IE">
                        <a:effectLst/>
                      </a:endParaRPr>
                    </a:p>
                    <a:p>
                      <a:pPr marL="0" algn="l" rtl="0" eaLnBrk="1" latinLnBrk="0" hangingPunct="1">
                        <a:spcBef>
                          <a:spcPts val="0"/>
                        </a:spcBef>
                        <a:spcAft>
                          <a:spcPts val="0"/>
                        </a:spcAft>
                      </a:pPr>
                      <a:r>
                        <a:rPr lang="en-IE" sz="2400" kern="1200">
                          <a:effectLst/>
                        </a:rPr>
                        <a:t>Mr. Pat Forde</a:t>
                      </a:r>
                      <a:endParaRPr lang="en-IE">
                        <a:effectLst/>
                      </a:endParaRPr>
                    </a:p>
                    <a:p>
                      <a:pPr marL="0" algn="l" rtl="0" eaLnBrk="1" latinLnBrk="0" hangingPunct="1">
                        <a:spcBef>
                          <a:spcPts val="0"/>
                        </a:spcBef>
                        <a:spcAft>
                          <a:spcPts val="0"/>
                        </a:spcAft>
                      </a:pPr>
                      <a:r>
                        <a:rPr lang="en-IE" sz="2400" kern="1200">
                          <a:effectLst/>
                        </a:rPr>
                        <a:t>Ms. Bernie Rowland</a:t>
                      </a:r>
                      <a:endParaRPr lang="en-IE">
                        <a:effectLst/>
                      </a:endParaRPr>
                    </a:p>
                  </a:txBody>
                  <a:tcPr marL="0" marR="0" marT="0" marB="0" anchor="ctr"/>
                </a:tc>
                <a:extLst>
                  <a:ext uri="{0D108BD9-81ED-4DB2-BD59-A6C34878D82A}">
                    <a16:rowId xmlns:a16="http://schemas.microsoft.com/office/drawing/2014/main" val="1456873195"/>
                  </a:ext>
                </a:extLst>
              </a:tr>
              <a:tr h="1341890">
                <a:tc>
                  <a:txBody>
                    <a:bodyPr/>
                    <a:lstStyle/>
                    <a:p>
                      <a:pPr marL="0" algn="l" rtl="0" eaLnBrk="1" latinLnBrk="0" hangingPunct="1">
                        <a:spcBef>
                          <a:spcPts val="0"/>
                        </a:spcBef>
                        <a:spcAft>
                          <a:spcPts val="0"/>
                        </a:spcAft>
                      </a:pPr>
                      <a:r>
                        <a:rPr lang="en-IE" sz="2400" kern="1200">
                          <a:effectLst/>
                        </a:rPr>
                        <a:t>Staff Nominees</a:t>
                      </a:r>
                      <a:endParaRPr lang="en-IE">
                        <a:effectLst/>
                      </a:endParaRPr>
                    </a:p>
                  </a:txBody>
                  <a:tcPr marL="0" marR="0" marT="0" marB="0" anchor="ctr"/>
                </a:tc>
                <a:tc>
                  <a:txBody>
                    <a:bodyPr/>
                    <a:lstStyle/>
                    <a:p>
                      <a:pPr marL="0" algn="l" rtl="0" eaLnBrk="1" latinLnBrk="0" hangingPunct="1">
                        <a:spcBef>
                          <a:spcPts val="0"/>
                        </a:spcBef>
                        <a:spcAft>
                          <a:spcPts val="0"/>
                        </a:spcAft>
                      </a:pPr>
                      <a:r>
                        <a:rPr lang="en-IE" sz="2400" kern="1200">
                          <a:effectLst/>
                        </a:rPr>
                        <a:t>Mr. John Harrington</a:t>
                      </a:r>
                    </a:p>
                    <a:p>
                      <a:pPr marL="0" lvl="0" algn="l">
                        <a:spcBef>
                          <a:spcPts val="0"/>
                        </a:spcBef>
                        <a:spcAft>
                          <a:spcPts val="0"/>
                        </a:spcAft>
                        <a:buNone/>
                      </a:pPr>
                      <a:r>
                        <a:rPr lang="en-IE" sz="2400" kern="1200">
                          <a:effectLst/>
                        </a:rPr>
                        <a:t>Ms. Ruth McNamara</a:t>
                      </a:r>
                    </a:p>
                  </a:txBody>
                  <a:tcPr marL="0" marR="0" marT="0" marB="0" anchor="ctr"/>
                </a:tc>
                <a:extLst>
                  <a:ext uri="{0D108BD9-81ED-4DB2-BD59-A6C34878D82A}">
                    <a16:rowId xmlns:a16="http://schemas.microsoft.com/office/drawing/2014/main" val="3199903779"/>
                  </a:ext>
                </a:extLst>
              </a:tr>
              <a:tr h="921538">
                <a:tc>
                  <a:txBody>
                    <a:bodyPr/>
                    <a:lstStyle/>
                    <a:p>
                      <a:pPr marL="0" algn="l" rtl="0" eaLnBrk="1" latinLnBrk="0" hangingPunct="1">
                        <a:spcBef>
                          <a:spcPts val="0"/>
                        </a:spcBef>
                        <a:spcAft>
                          <a:spcPts val="0"/>
                        </a:spcAft>
                      </a:pPr>
                      <a:r>
                        <a:rPr lang="en-IE" sz="2400" kern="1200">
                          <a:effectLst/>
                        </a:rPr>
                        <a:t>Parent Nominees</a:t>
                      </a:r>
                      <a:endParaRPr lang="en-IE">
                        <a:effectLst/>
                      </a:endParaRPr>
                    </a:p>
                  </a:txBody>
                  <a:tcPr marL="0" marR="0" marT="0" marB="0" anchor="ctr"/>
                </a:tc>
                <a:tc>
                  <a:txBody>
                    <a:bodyPr/>
                    <a:lstStyle/>
                    <a:p>
                      <a:pPr marL="0" algn="l" rtl="0" eaLnBrk="1" latinLnBrk="0" hangingPunct="1">
                        <a:spcBef>
                          <a:spcPts val="0"/>
                        </a:spcBef>
                        <a:spcAft>
                          <a:spcPts val="0"/>
                        </a:spcAft>
                      </a:pPr>
                      <a:r>
                        <a:rPr lang="en-IE" sz="2400" kern="1200">
                          <a:effectLst/>
                        </a:rPr>
                        <a:t>Ms. Liesel Ward</a:t>
                      </a:r>
                    </a:p>
                    <a:p>
                      <a:pPr marL="0" lvl="0" algn="l">
                        <a:spcBef>
                          <a:spcPts val="0"/>
                        </a:spcBef>
                        <a:spcAft>
                          <a:spcPts val="0"/>
                        </a:spcAft>
                        <a:buNone/>
                      </a:pPr>
                      <a:r>
                        <a:rPr lang="en-IE" sz="2400" kern="1200">
                          <a:effectLst/>
                        </a:rPr>
                        <a:t>Ms. Anne Marie Gilmore</a:t>
                      </a:r>
                    </a:p>
                  </a:txBody>
                  <a:tcPr marL="0" marR="0" marT="0" marB="0" anchor="ctr"/>
                </a:tc>
                <a:extLst>
                  <a:ext uri="{0D108BD9-81ED-4DB2-BD59-A6C34878D82A}">
                    <a16:rowId xmlns:a16="http://schemas.microsoft.com/office/drawing/2014/main" val="3726100649"/>
                  </a:ext>
                </a:extLst>
              </a:tr>
            </a:tbl>
          </a:graphicData>
        </a:graphic>
      </p:graphicFrame>
      <p:sp>
        <p:nvSpPr>
          <p:cNvPr id="4" name="TextBox 3">
            <a:extLst>
              <a:ext uri="{FF2B5EF4-FFF2-40B4-BE49-F238E27FC236}">
                <a16:creationId xmlns:a16="http://schemas.microsoft.com/office/drawing/2014/main" id="{CA1C412A-7BD5-E320-7A79-880FF921E37A}"/>
              </a:ext>
            </a:extLst>
          </p:cNvPr>
          <p:cNvSpPr txBox="1"/>
          <p:nvPr/>
        </p:nvSpPr>
        <p:spPr>
          <a:xfrm>
            <a:off x="930613" y="1238656"/>
            <a:ext cx="4578339"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IE" sz="2800"/>
              <a:t>The Board of Management is responsible for school governance, subject to the provisions of the Deed of Trust and the Education Act, 1998. </a:t>
            </a:r>
          </a:p>
        </p:txBody>
      </p:sp>
    </p:spTree>
    <p:extLst>
      <p:ext uri="{BB962C8B-B14F-4D97-AF65-F5344CB8AC3E}">
        <p14:creationId xmlns:p14="http://schemas.microsoft.com/office/powerpoint/2010/main" val="1427561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IE"/>
            </a:p>
          </p:txBody>
        </p:sp>
        <p:sp>
          <p:nvSpPr>
            <p:cNvPr id="11"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IE"/>
            </a:p>
          </p:txBody>
        </p:sp>
        <p:sp>
          <p:nvSpPr>
            <p:cNvPr id="12"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IE"/>
            </a:p>
          </p:txBody>
        </p:sp>
        <p:sp>
          <p:nvSpPr>
            <p:cNvPr id="13"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IE"/>
            </a:p>
          </p:txBody>
        </p:sp>
        <p:sp>
          <p:nvSpPr>
            <p:cNvPr id="14"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IE"/>
            </a:p>
          </p:txBody>
        </p:sp>
        <p:sp>
          <p:nvSpPr>
            <p:cNvPr id="15"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IE"/>
            </a:p>
          </p:txBody>
        </p:sp>
        <p:sp>
          <p:nvSpPr>
            <p:cNvPr id="16"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IE"/>
            </a:p>
          </p:txBody>
        </p:sp>
        <p:sp>
          <p:nvSpPr>
            <p:cNvPr id="17"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IE"/>
            </a:p>
          </p:txBody>
        </p:sp>
        <p:sp>
          <p:nvSpPr>
            <p:cNvPr id="18"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IE"/>
            </a:p>
          </p:txBody>
        </p:sp>
        <p:sp>
          <p:nvSpPr>
            <p:cNvPr id="19"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IE"/>
            </a:p>
          </p:txBody>
        </p:sp>
        <p:sp>
          <p:nvSpPr>
            <p:cNvPr id="20"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IE"/>
            </a:p>
          </p:txBody>
        </p:sp>
        <p:sp>
          <p:nvSpPr>
            <p:cNvPr id="21"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IE"/>
            </a:p>
          </p:txBody>
        </p:sp>
      </p:grpSp>
      <p:grpSp>
        <p:nvGrpSpPr>
          <p:cNvPr id="23" name="Group 22">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IE"/>
            </a:p>
          </p:txBody>
        </p:sp>
        <p:sp>
          <p:nvSpPr>
            <p:cNvPr id="25"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IE"/>
            </a:p>
          </p:txBody>
        </p:sp>
        <p:sp>
          <p:nvSpPr>
            <p:cNvPr id="26"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IE"/>
            </a:p>
          </p:txBody>
        </p:sp>
        <p:sp>
          <p:nvSpPr>
            <p:cNvPr id="27"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IE"/>
            </a:p>
          </p:txBody>
        </p:sp>
        <p:sp>
          <p:nvSpPr>
            <p:cNvPr id="28"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IE"/>
            </a:p>
          </p:txBody>
        </p:sp>
        <p:sp>
          <p:nvSpPr>
            <p:cNvPr id="29"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IE"/>
            </a:p>
          </p:txBody>
        </p:sp>
        <p:sp>
          <p:nvSpPr>
            <p:cNvPr id="30"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IE"/>
            </a:p>
          </p:txBody>
        </p:sp>
        <p:sp>
          <p:nvSpPr>
            <p:cNvPr id="31"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IE"/>
            </a:p>
          </p:txBody>
        </p:sp>
        <p:sp>
          <p:nvSpPr>
            <p:cNvPr id="32"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IE"/>
            </a:p>
          </p:txBody>
        </p:sp>
        <p:sp>
          <p:nvSpPr>
            <p:cNvPr id="33"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IE"/>
            </a:p>
          </p:txBody>
        </p:sp>
        <p:sp>
          <p:nvSpPr>
            <p:cNvPr id="34"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IE"/>
            </a:p>
          </p:txBody>
        </p:sp>
        <p:sp>
          <p:nvSpPr>
            <p:cNvPr id="35"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IE"/>
            </a:p>
          </p:txBody>
        </p:sp>
      </p:grpSp>
      <p:sp>
        <p:nvSpPr>
          <p:cNvPr id="37" name="Rectangle 36">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9"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IE"/>
          </a:p>
        </p:txBody>
      </p:sp>
      <p:sp useBgFill="1">
        <p:nvSpPr>
          <p:cNvPr id="41" name="Rectangle 40">
            <a:extLst>
              <a:ext uri="{FF2B5EF4-FFF2-40B4-BE49-F238E27FC236}">
                <a16:creationId xmlns:a16="http://schemas.microsoft.com/office/drawing/2014/main" id="{3F4C104D-5F30-4811-9376-566B26E4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815E34B-5D02-4E01-A936-E8E1C0AB6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2" name="TextBox 1">
            <a:extLst>
              <a:ext uri="{FF2B5EF4-FFF2-40B4-BE49-F238E27FC236}">
                <a16:creationId xmlns:a16="http://schemas.microsoft.com/office/drawing/2014/main" id="{A51487FE-1688-C1CE-AF35-5A2933CD14D1}"/>
              </a:ext>
            </a:extLst>
          </p:cNvPr>
          <p:cNvSpPr txBox="1"/>
          <p:nvPr/>
        </p:nvSpPr>
        <p:spPr>
          <a:xfrm>
            <a:off x="649225" y="2133600"/>
            <a:ext cx="10886278" cy="4479253"/>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nSpc>
                <a:spcPct val="90000"/>
              </a:lnSpc>
              <a:spcBef>
                <a:spcPts val="1000"/>
              </a:spcBef>
              <a:buClr>
                <a:schemeClr val="accent1"/>
              </a:buClr>
              <a:buFont typeface="Wingdings 3" charset="2"/>
              <a:buChar char=""/>
            </a:pPr>
            <a:endParaRPr lang="en-US" sz="600">
              <a:solidFill>
                <a:schemeClr val="tx1">
                  <a:lumMod val="75000"/>
                  <a:lumOff val="25000"/>
                </a:schemeClr>
              </a:solidFill>
            </a:endParaRPr>
          </a:p>
          <a:p>
            <a:pPr>
              <a:lnSpc>
                <a:spcPct val="90000"/>
              </a:lnSpc>
              <a:spcBef>
                <a:spcPts val="1000"/>
              </a:spcBef>
              <a:buClr>
                <a:schemeClr val="accent1"/>
              </a:buClr>
              <a:buFont typeface="Wingdings 3" charset="2"/>
              <a:buChar char=""/>
            </a:pPr>
            <a:endParaRPr lang="en-US" sz="600">
              <a:solidFill>
                <a:schemeClr val="tx1">
                  <a:lumMod val="75000"/>
                  <a:lumOff val="25000"/>
                </a:schemeClr>
              </a:solidFill>
            </a:endParaRPr>
          </a:p>
          <a:p>
            <a:pPr>
              <a:lnSpc>
                <a:spcPct val="90000"/>
              </a:lnSpc>
              <a:spcBef>
                <a:spcPts val="1000"/>
              </a:spcBef>
              <a:buClr>
                <a:schemeClr val="accent1"/>
              </a:buClr>
              <a:buFont typeface="Wingdings 3" charset="2"/>
              <a:buChar char=""/>
            </a:pPr>
            <a:endParaRPr lang="en-US" sz="600">
              <a:solidFill>
                <a:schemeClr val="tx1">
                  <a:lumMod val="75000"/>
                  <a:lumOff val="25000"/>
                </a:schemeClr>
              </a:solidFill>
            </a:endParaRPr>
          </a:p>
          <a:p>
            <a:pPr>
              <a:lnSpc>
                <a:spcPct val="90000"/>
              </a:lnSpc>
              <a:spcBef>
                <a:spcPts val="1000"/>
              </a:spcBef>
              <a:buClr>
                <a:schemeClr val="accent1"/>
              </a:buClr>
              <a:buFont typeface="Wingdings 3" charset="2"/>
              <a:buChar char=""/>
            </a:pPr>
            <a:endParaRPr lang="en-US" sz="600">
              <a:solidFill>
                <a:schemeClr val="tx1">
                  <a:lumMod val="75000"/>
                  <a:lumOff val="25000"/>
                </a:schemeClr>
              </a:solidFill>
            </a:endParaRPr>
          </a:p>
          <a:p>
            <a:pPr>
              <a:lnSpc>
                <a:spcPct val="90000"/>
              </a:lnSpc>
              <a:spcBef>
                <a:spcPts val="1000"/>
              </a:spcBef>
              <a:buClr>
                <a:schemeClr val="accent1"/>
              </a:buClr>
              <a:buFont typeface="Wingdings 3" charset="2"/>
              <a:buChar char=""/>
            </a:pPr>
            <a:endParaRPr lang="en-US" sz="600">
              <a:solidFill>
                <a:schemeClr val="tx1">
                  <a:lumMod val="75000"/>
                  <a:lumOff val="25000"/>
                </a:schemeClr>
              </a:solidFill>
            </a:endParaRPr>
          </a:p>
          <a:p>
            <a:pPr>
              <a:lnSpc>
                <a:spcPct val="90000"/>
              </a:lnSpc>
              <a:spcBef>
                <a:spcPts val="1000"/>
              </a:spcBef>
              <a:buClr>
                <a:schemeClr val="accent1"/>
              </a:buClr>
              <a:buFont typeface="Wingdings 3" charset="2"/>
              <a:buChar char=""/>
            </a:pPr>
            <a:endParaRPr lang="en-US" sz="600">
              <a:solidFill>
                <a:schemeClr val="tx1">
                  <a:lumMod val="75000"/>
                  <a:lumOff val="25000"/>
                </a:schemeClr>
              </a:solidFill>
            </a:endParaRPr>
          </a:p>
          <a:p>
            <a:pPr>
              <a:lnSpc>
                <a:spcPct val="90000"/>
              </a:lnSpc>
              <a:spcBef>
                <a:spcPts val="1000"/>
              </a:spcBef>
              <a:buClr>
                <a:schemeClr val="accent1"/>
              </a:buClr>
              <a:buFont typeface="Wingdings 3" charset="2"/>
              <a:buChar char=""/>
            </a:pPr>
            <a:endParaRPr lang="en-US" sz="600">
              <a:solidFill>
                <a:schemeClr val="tx1">
                  <a:lumMod val="75000"/>
                  <a:lumOff val="25000"/>
                </a:schemeClr>
              </a:solidFill>
            </a:endParaRPr>
          </a:p>
          <a:p>
            <a:pPr>
              <a:lnSpc>
                <a:spcPct val="90000"/>
              </a:lnSpc>
              <a:spcBef>
                <a:spcPts val="1000"/>
              </a:spcBef>
              <a:buClr>
                <a:schemeClr val="accent1"/>
              </a:buClr>
              <a:buFont typeface="Wingdings 3" charset="2"/>
              <a:buChar char=""/>
            </a:pPr>
            <a:endParaRPr lang="en-US" sz="600">
              <a:solidFill>
                <a:schemeClr val="tx1">
                  <a:lumMod val="75000"/>
                  <a:lumOff val="25000"/>
                </a:schemeClr>
              </a:solidFill>
            </a:endParaRPr>
          </a:p>
          <a:p>
            <a:pPr>
              <a:lnSpc>
                <a:spcPct val="90000"/>
              </a:lnSpc>
              <a:spcBef>
                <a:spcPts val="1000"/>
              </a:spcBef>
              <a:buClr>
                <a:schemeClr val="accent1"/>
              </a:buClr>
              <a:buFont typeface="Wingdings 3" charset="2"/>
              <a:buChar char=""/>
            </a:pPr>
            <a:endParaRPr lang="en-US" sz="600">
              <a:solidFill>
                <a:schemeClr val="tx1">
                  <a:lumMod val="75000"/>
                  <a:lumOff val="25000"/>
                </a:schemeClr>
              </a:solidFill>
            </a:endParaRPr>
          </a:p>
          <a:p>
            <a:pPr>
              <a:lnSpc>
                <a:spcPct val="90000"/>
              </a:lnSpc>
              <a:spcBef>
                <a:spcPts val="1000"/>
              </a:spcBef>
              <a:buClr>
                <a:schemeClr val="accent1"/>
              </a:buClr>
              <a:buFont typeface="Wingdings 3" charset="2"/>
              <a:buChar char=""/>
            </a:pPr>
            <a:endParaRPr lang="en-US" sz="600">
              <a:solidFill>
                <a:schemeClr val="tx1">
                  <a:lumMod val="75000"/>
                  <a:lumOff val="25000"/>
                </a:schemeClr>
              </a:solidFill>
            </a:endParaRPr>
          </a:p>
          <a:p>
            <a:pPr>
              <a:lnSpc>
                <a:spcPct val="90000"/>
              </a:lnSpc>
              <a:spcBef>
                <a:spcPts val="1000"/>
              </a:spcBef>
              <a:buClr>
                <a:schemeClr val="accent1"/>
              </a:buClr>
              <a:buFont typeface="Wingdings 3" charset="2"/>
              <a:buChar char=""/>
            </a:pPr>
            <a:r>
              <a:rPr lang="en-US" sz="2000">
                <a:solidFill>
                  <a:schemeClr val="tx1">
                    <a:lumMod val="75000"/>
                    <a:lumOff val="25000"/>
                  </a:schemeClr>
                </a:solidFill>
              </a:rPr>
              <a:t>At the assembly, the students will be given the schedule for the day, and we will answer any questions they may have. The students will then be divided into the various class groups.</a:t>
            </a:r>
          </a:p>
          <a:p>
            <a:pPr>
              <a:lnSpc>
                <a:spcPct val="90000"/>
              </a:lnSpc>
              <a:spcBef>
                <a:spcPts val="1000"/>
              </a:spcBef>
              <a:buClr>
                <a:schemeClr val="accent1"/>
              </a:buClr>
              <a:buFont typeface="Wingdings 3" charset="2"/>
              <a:buChar char=""/>
            </a:pPr>
            <a:r>
              <a:rPr lang="en-US" sz="2000">
                <a:solidFill>
                  <a:schemeClr val="tx1">
                    <a:lumMod val="75000"/>
                    <a:lumOff val="25000"/>
                  </a:schemeClr>
                </a:solidFill>
              </a:rPr>
              <a:t>   When they go to class, they will get  a homework journal, and their teacher will explain how to use it. </a:t>
            </a:r>
          </a:p>
          <a:p>
            <a:pPr>
              <a:lnSpc>
                <a:spcPct val="90000"/>
              </a:lnSpc>
              <a:spcBef>
                <a:spcPts val="1000"/>
              </a:spcBef>
              <a:buClr>
                <a:schemeClr val="accent1"/>
              </a:buClr>
              <a:buFont typeface="Wingdings 3" charset="2"/>
              <a:buChar char=""/>
            </a:pPr>
            <a:r>
              <a:rPr lang="en-US" sz="2000">
                <a:solidFill>
                  <a:schemeClr val="tx1">
                    <a:lumMod val="75000"/>
                    <a:lumOff val="25000"/>
                  </a:schemeClr>
                </a:solidFill>
              </a:rPr>
              <a:t>They will receive their timetable, which will also be explained in detail.</a:t>
            </a:r>
          </a:p>
          <a:p>
            <a:pPr>
              <a:lnSpc>
                <a:spcPct val="90000"/>
              </a:lnSpc>
              <a:spcBef>
                <a:spcPts val="1000"/>
              </a:spcBef>
              <a:buClr>
                <a:schemeClr val="accent1"/>
              </a:buClr>
              <a:buFont typeface="Wingdings 3" charset="2"/>
              <a:buChar char=""/>
            </a:pPr>
            <a:endParaRPr lang="en-US" sz="2000">
              <a:solidFill>
                <a:schemeClr val="tx1">
                  <a:lumMod val="75000"/>
                  <a:lumOff val="25000"/>
                </a:schemeClr>
              </a:solidFill>
            </a:endParaRPr>
          </a:p>
          <a:p>
            <a:pPr>
              <a:lnSpc>
                <a:spcPct val="90000"/>
              </a:lnSpc>
              <a:spcBef>
                <a:spcPts val="1000"/>
              </a:spcBef>
              <a:buClr>
                <a:schemeClr val="accent1"/>
              </a:buClr>
              <a:buFont typeface="Wingdings 3" charset="2"/>
              <a:buChar char=""/>
            </a:pPr>
            <a:endParaRPr lang="en-US" sz="600">
              <a:solidFill>
                <a:schemeClr val="tx1">
                  <a:lumMod val="75000"/>
                  <a:lumOff val="25000"/>
                </a:schemeClr>
              </a:solidFill>
            </a:endParaRPr>
          </a:p>
        </p:txBody>
      </p:sp>
      <p:pic>
        <p:nvPicPr>
          <p:cNvPr id="4" name="Picture 3" descr="A group of boys holding a sign&#10;&#10;AI-generated content may be incorrect.">
            <a:extLst>
              <a:ext uri="{FF2B5EF4-FFF2-40B4-BE49-F238E27FC236}">
                <a16:creationId xmlns:a16="http://schemas.microsoft.com/office/drawing/2014/main" id="{C1E6649B-17E2-D1D3-8FA1-D198A840E3BA}"/>
              </a:ext>
            </a:extLst>
          </p:cNvPr>
          <p:cNvPicPr>
            <a:picLocks noChangeAspect="1"/>
          </p:cNvPicPr>
          <p:nvPr/>
        </p:nvPicPr>
        <p:blipFill>
          <a:blip r:embed="rId2"/>
          <a:srcRect l="7442" t="9369" r="6630"/>
          <a:stretch>
            <a:fillRect/>
          </a:stretch>
        </p:blipFill>
        <p:spPr>
          <a:xfrm>
            <a:off x="6389845" y="227494"/>
            <a:ext cx="5152487" cy="3614914"/>
          </a:xfrm>
          <a:prstGeom prst="rect">
            <a:avLst/>
          </a:prstGeom>
        </p:spPr>
      </p:pic>
      <p:sp>
        <p:nvSpPr>
          <p:cNvPr id="45" name="Freeform 11">
            <a:extLst>
              <a:ext uri="{FF2B5EF4-FFF2-40B4-BE49-F238E27FC236}">
                <a16:creationId xmlns:a16="http://schemas.microsoft.com/office/drawing/2014/main" id="{7DE3414B-B032-4710-A468-D3285E38C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girls holding a sign&#10;&#10;AI-generated content may be incorrect.">
            <a:extLst>
              <a:ext uri="{FF2B5EF4-FFF2-40B4-BE49-F238E27FC236}">
                <a16:creationId xmlns:a16="http://schemas.microsoft.com/office/drawing/2014/main" id="{956F53BF-D2C2-BA87-092B-CB7CC5473EED}"/>
              </a:ext>
            </a:extLst>
          </p:cNvPr>
          <p:cNvPicPr>
            <a:picLocks noChangeAspect="1"/>
          </p:cNvPicPr>
          <p:nvPr/>
        </p:nvPicPr>
        <p:blipFill>
          <a:blip r:embed="rId3"/>
          <a:srcRect l="8459" t="-44" r="4111" b="1442"/>
          <a:stretch>
            <a:fillRect/>
          </a:stretch>
        </p:blipFill>
        <p:spPr>
          <a:xfrm>
            <a:off x="785310" y="229202"/>
            <a:ext cx="4900365" cy="3640752"/>
          </a:xfrm>
          <a:prstGeom prst="rect">
            <a:avLst/>
          </a:prstGeom>
        </p:spPr>
      </p:pic>
    </p:spTree>
    <p:extLst>
      <p:ext uri="{BB962C8B-B14F-4D97-AF65-F5344CB8AC3E}">
        <p14:creationId xmlns:p14="http://schemas.microsoft.com/office/powerpoint/2010/main" val="17919042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5A19EF-F9A1-4902-9297-86CF55E9891D}"/>
              </a:ext>
            </a:extLst>
          </p:cNvPr>
          <p:cNvSpPr txBox="1"/>
          <p:nvPr/>
        </p:nvSpPr>
        <p:spPr>
          <a:xfrm>
            <a:off x="1196259" y="868516"/>
            <a:ext cx="10684385"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a:solidFill>
                  <a:schemeClr val="accent4"/>
                </a:solidFill>
              </a:rPr>
              <a:t>Contacting Teachers</a:t>
            </a:r>
            <a:endParaRPr lang="en-US"/>
          </a:p>
          <a:p>
            <a:pPr algn="ctr"/>
            <a:endParaRPr lang="en-US" sz="2800" b="1" u="sng">
              <a:solidFill>
                <a:schemeClr val="accent4"/>
              </a:solidFill>
              <a:ea typeface="+mn-lt"/>
              <a:cs typeface="+mn-lt"/>
            </a:endParaRPr>
          </a:p>
          <a:p>
            <a:pPr algn="just"/>
            <a:r>
              <a:rPr lang="en-US">
                <a:ea typeface="+mn-lt"/>
                <a:cs typeface="+mn-lt"/>
              </a:rPr>
              <a:t>  </a:t>
            </a:r>
            <a:endParaRPr lang="en-US"/>
          </a:p>
          <a:p>
            <a:pPr algn="just"/>
            <a:r>
              <a:rPr lang="en-US" sz="2400">
                <a:ea typeface="+mn-lt"/>
                <a:cs typeface="+mn-lt"/>
              </a:rPr>
              <a:t>All contact with our teaching staff must be by appointment only. </a:t>
            </a:r>
          </a:p>
          <a:p>
            <a:pPr algn="just"/>
            <a:endParaRPr lang="en-US" sz="2400">
              <a:ea typeface="+mn-lt"/>
              <a:cs typeface="+mn-lt"/>
            </a:endParaRPr>
          </a:p>
          <a:p>
            <a:pPr algn="just"/>
            <a:r>
              <a:rPr lang="en-US" sz="2400">
                <a:ea typeface="+mn-lt"/>
                <a:cs typeface="+mn-lt"/>
              </a:rPr>
              <a:t>An appointment can be made by contacting the Administration Office on 094 94 81228</a:t>
            </a:r>
            <a:endParaRPr lang="en-US" sz="2400"/>
          </a:p>
          <a:p>
            <a:pPr algn="just"/>
            <a:r>
              <a:rPr lang="en-US">
                <a:ea typeface="+mn-lt"/>
                <a:cs typeface="+mn-lt"/>
              </a:rPr>
              <a:t>  </a:t>
            </a:r>
            <a:endParaRPr lang="en-US"/>
          </a:p>
          <a:p>
            <a:pPr algn="just"/>
            <a:endParaRPr lang="en-US"/>
          </a:p>
          <a:p>
            <a:r>
              <a:rPr lang="en-US">
                <a:ea typeface="+mn-lt"/>
                <a:cs typeface="+mn-lt"/>
              </a:rPr>
              <a:t>  </a:t>
            </a:r>
            <a:endParaRPr lang="en-US"/>
          </a:p>
        </p:txBody>
      </p:sp>
    </p:spTree>
    <p:extLst>
      <p:ext uri="{BB962C8B-B14F-4D97-AF65-F5344CB8AC3E}">
        <p14:creationId xmlns:p14="http://schemas.microsoft.com/office/powerpoint/2010/main" val="8267118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IE"/>
            </a:p>
          </p:txBody>
        </p:sp>
        <p:sp>
          <p:nvSpPr>
            <p:cNvPr id="10"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IE"/>
            </a:p>
          </p:txBody>
        </p:sp>
        <p:sp>
          <p:nvSpPr>
            <p:cNvPr id="11"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IE"/>
            </a:p>
          </p:txBody>
        </p:sp>
        <p:sp>
          <p:nvSpPr>
            <p:cNvPr id="12"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IE"/>
            </a:p>
          </p:txBody>
        </p:sp>
        <p:sp>
          <p:nvSpPr>
            <p:cNvPr id="13"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IE"/>
            </a:p>
          </p:txBody>
        </p:sp>
        <p:sp>
          <p:nvSpPr>
            <p:cNvPr id="14"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IE"/>
            </a:p>
          </p:txBody>
        </p:sp>
        <p:sp>
          <p:nvSpPr>
            <p:cNvPr id="15"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IE"/>
            </a:p>
          </p:txBody>
        </p:sp>
        <p:sp>
          <p:nvSpPr>
            <p:cNvPr id="16"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IE"/>
            </a:p>
          </p:txBody>
        </p:sp>
        <p:sp>
          <p:nvSpPr>
            <p:cNvPr id="17"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IE"/>
            </a:p>
          </p:txBody>
        </p:sp>
        <p:sp>
          <p:nvSpPr>
            <p:cNvPr id="18"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IE"/>
            </a:p>
          </p:txBody>
        </p:sp>
        <p:sp>
          <p:nvSpPr>
            <p:cNvPr id="19"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IE"/>
            </a:p>
          </p:txBody>
        </p:sp>
        <p:sp>
          <p:nvSpPr>
            <p:cNvPr id="20"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IE"/>
            </a:p>
          </p:txBody>
        </p:sp>
      </p:grpSp>
      <p:grpSp>
        <p:nvGrpSpPr>
          <p:cNvPr id="22" name="Group 21">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3"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IE"/>
            </a:p>
          </p:txBody>
        </p:sp>
        <p:sp>
          <p:nvSpPr>
            <p:cNvPr id="24"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IE"/>
            </a:p>
          </p:txBody>
        </p:sp>
        <p:sp>
          <p:nvSpPr>
            <p:cNvPr id="25"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IE"/>
            </a:p>
          </p:txBody>
        </p:sp>
        <p:sp>
          <p:nvSpPr>
            <p:cNvPr id="26"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IE"/>
            </a:p>
          </p:txBody>
        </p:sp>
        <p:sp>
          <p:nvSpPr>
            <p:cNvPr id="27"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IE"/>
            </a:p>
          </p:txBody>
        </p:sp>
        <p:sp>
          <p:nvSpPr>
            <p:cNvPr id="28"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IE"/>
            </a:p>
          </p:txBody>
        </p:sp>
        <p:sp>
          <p:nvSpPr>
            <p:cNvPr id="29"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IE"/>
            </a:p>
          </p:txBody>
        </p:sp>
        <p:sp>
          <p:nvSpPr>
            <p:cNvPr id="30"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IE"/>
            </a:p>
          </p:txBody>
        </p:sp>
        <p:sp>
          <p:nvSpPr>
            <p:cNvPr id="31"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IE"/>
            </a:p>
          </p:txBody>
        </p:sp>
        <p:sp>
          <p:nvSpPr>
            <p:cNvPr id="32"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IE"/>
            </a:p>
          </p:txBody>
        </p:sp>
        <p:sp>
          <p:nvSpPr>
            <p:cNvPr id="33"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IE"/>
            </a:p>
          </p:txBody>
        </p:sp>
        <p:sp>
          <p:nvSpPr>
            <p:cNvPr id="34"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IE"/>
            </a:p>
          </p:txBody>
        </p:sp>
      </p:grpSp>
      <p:sp>
        <p:nvSpPr>
          <p:cNvPr id="36" name="Rectangle 35">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E"/>
          </a:p>
        </p:txBody>
      </p:sp>
      <p:sp>
        <p:nvSpPr>
          <p:cNvPr id="38"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IE"/>
          </a:p>
        </p:txBody>
      </p:sp>
      <p:sp>
        <p:nvSpPr>
          <p:cNvPr id="2" name="TextBox 1">
            <a:extLst>
              <a:ext uri="{FF2B5EF4-FFF2-40B4-BE49-F238E27FC236}">
                <a16:creationId xmlns:a16="http://schemas.microsoft.com/office/drawing/2014/main" id="{CB140E16-F98F-6263-5069-EA7D954299DD}"/>
              </a:ext>
            </a:extLst>
          </p:cNvPr>
          <p:cNvSpPr txBox="1"/>
          <p:nvPr/>
        </p:nvSpPr>
        <p:spPr>
          <a:xfrm>
            <a:off x="1512720" y="729464"/>
            <a:ext cx="8096322" cy="5301623"/>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spcBef>
                <a:spcPts val="1000"/>
              </a:spcBef>
              <a:buClr>
                <a:schemeClr val="accent1"/>
              </a:buClr>
              <a:buFont typeface="Wingdings 3" charset="2"/>
              <a:buChar char=""/>
            </a:pPr>
            <a:r>
              <a:rPr lang="en-US" sz="2800" b="1" u="sng">
                <a:solidFill>
                  <a:schemeClr val="accent4"/>
                </a:solidFill>
              </a:rPr>
              <a:t>Contacting your Child during School Hours</a:t>
            </a:r>
          </a:p>
          <a:p>
            <a:pPr>
              <a:spcBef>
                <a:spcPts val="1000"/>
              </a:spcBef>
              <a:buClr>
                <a:schemeClr val="accent1"/>
              </a:buClr>
              <a:buFont typeface="Wingdings 3" charset="2"/>
              <a:buChar char=""/>
            </a:pPr>
            <a:endParaRPr lang="en-US" sz="2800" b="1" u="sng">
              <a:solidFill>
                <a:schemeClr val="accent4"/>
              </a:solidFill>
            </a:endParaRPr>
          </a:p>
          <a:p>
            <a:pPr>
              <a:spcBef>
                <a:spcPts val="1000"/>
              </a:spcBef>
              <a:buClr>
                <a:schemeClr val="accent1"/>
              </a:buClr>
            </a:pPr>
            <a:endParaRPr lang="en-US" b="1" u="sng">
              <a:solidFill>
                <a:srgbClr val="000000"/>
              </a:solidFill>
            </a:endParaRPr>
          </a:p>
          <a:p>
            <a:pPr marL="342900" indent="-342900">
              <a:spcBef>
                <a:spcPts val="1000"/>
              </a:spcBef>
              <a:buClr>
                <a:schemeClr val="accent1"/>
              </a:buClr>
              <a:buFont typeface="Wingdings 3" charset="2"/>
              <a:buChar char=""/>
            </a:pPr>
            <a:r>
              <a:rPr lang="en-US" sz="2400">
                <a:solidFill>
                  <a:srgbClr val="000000"/>
                </a:solidFill>
              </a:rPr>
              <a:t>Please ring the main office on </a:t>
            </a:r>
          </a:p>
          <a:p>
            <a:pPr>
              <a:spcBef>
                <a:spcPts val="1000"/>
              </a:spcBef>
              <a:buClr>
                <a:schemeClr val="accent1"/>
              </a:buClr>
            </a:pPr>
            <a:r>
              <a:rPr lang="en-US" sz="2400">
                <a:solidFill>
                  <a:srgbClr val="000000"/>
                </a:solidFill>
              </a:rPr>
              <a:t>094 93 81228 to make contact with</a:t>
            </a:r>
            <a:endParaRPr lang="en-US">
              <a:solidFill>
                <a:srgbClr val="000000"/>
              </a:solidFill>
            </a:endParaRPr>
          </a:p>
          <a:p>
            <a:pPr>
              <a:spcBef>
                <a:spcPts val="1000"/>
              </a:spcBef>
            </a:pPr>
            <a:r>
              <a:rPr lang="en-US" sz="2400">
                <a:solidFill>
                  <a:srgbClr val="000000"/>
                </a:solidFill>
              </a:rPr>
              <a:t> your son or daughter. </a:t>
            </a:r>
            <a:endParaRPr lang="en-US"/>
          </a:p>
          <a:p>
            <a:pPr>
              <a:spcBef>
                <a:spcPts val="1000"/>
              </a:spcBef>
            </a:pPr>
            <a:endParaRPr lang="en-US" sz="2400">
              <a:solidFill>
                <a:srgbClr val="000000"/>
              </a:solidFill>
            </a:endParaRPr>
          </a:p>
          <a:p>
            <a:pPr>
              <a:spcBef>
                <a:spcPts val="1000"/>
              </a:spcBef>
            </a:pPr>
            <a:r>
              <a:rPr lang="en-US" sz="2400">
                <a:solidFill>
                  <a:srgbClr val="000000"/>
                </a:solidFill>
              </a:rPr>
              <a:t>Please do not contact them via their</a:t>
            </a:r>
          </a:p>
          <a:p>
            <a:pPr>
              <a:spcBef>
                <a:spcPts val="1000"/>
              </a:spcBef>
            </a:pPr>
            <a:r>
              <a:rPr lang="en-US" sz="2400">
                <a:solidFill>
                  <a:srgbClr val="000000"/>
                </a:solidFill>
              </a:rPr>
              <a:t>mobile phone during the school day.</a:t>
            </a:r>
          </a:p>
          <a:p>
            <a:pPr marL="342900" indent="-342900">
              <a:spcBef>
                <a:spcPts val="1000"/>
              </a:spcBef>
              <a:buClr>
                <a:schemeClr val="accent1"/>
              </a:buClr>
              <a:buFont typeface="Wingdings 3" charset="2"/>
              <a:buChar char=""/>
            </a:pPr>
            <a:endParaRPr lang="en-US">
              <a:solidFill>
                <a:srgbClr val="000000"/>
              </a:solidFill>
            </a:endParaRPr>
          </a:p>
        </p:txBody>
      </p:sp>
      <p:pic>
        <p:nvPicPr>
          <p:cNvPr id="3" name="Picture 3">
            <a:extLst>
              <a:ext uri="{FF2B5EF4-FFF2-40B4-BE49-F238E27FC236}">
                <a16:creationId xmlns:a16="http://schemas.microsoft.com/office/drawing/2014/main" id="{6D39F2D6-10D8-88B4-CB8F-FE24353DBBF4}"/>
              </a:ext>
            </a:extLst>
          </p:cNvPr>
          <p:cNvPicPr>
            <a:picLocks noChangeAspect="1"/>
          </p:cNvPicPr>
          <p:nvPr/>
        </p:nvPicPr>
        <p:blipFill>
          <a:blip r:embed="rId2"/>
          <a:stretch>
            <a:fillRect/>
          </a:stretch>
        </p:blipFill>
        <p:spPr>
          <a:xfrm>
            <a:off x="7434159" y="1381421"/>
            <a:ext cx="4342510" cy="5247747"/>
          </a:xfrm>
          <a:prstGeom prst="rect">
            <a:avLst/>
          </a:prstGeom>
        </p:spPr>
      </p:pic>
    </p:spTree>
    <p:extLst>
      <p:ext uri="{BB962C8B-B14F-4D97-AF65-F5344CB8AC3E}">
        <p14:creationId xmlns:p14="http://schemas.microsoft.com/office/powerpoint/2010/main" val="13591470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6104D5-2CFB-A8B8-1F0E-EC614AF9E551}"/>
              </a:ext>
            </a:extLst>
          </p:cNvPr>
          <p:cNvSpPr txBox="1"/>
          <p:nvPr/>
        </p:nvSpPr>
        <p:spPr>
          <a:xfrm>
            <a:off x="1192697" y="874643"/>
            <a:ext cx="10880031" cy="66787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a:solidFill>
                  <a:schemeClr val="accent4"/>
                </a:solidFill>
              </a:rPr>
              <a:t>School Contact Details</a:t>
            </a:r>
            <a:endParaRPr lang="en-US">
              <a:solidFill>
                <a:schemeClr val="accent4"/>
              </a:solidFill>
            </a:endParaRPr>
          </a:p>
          <a:p>
            <a:endParaRPr lang="en-US" sz="2800" b="1" u="sng">
              <a:solidFill>
                <a:schemeClr val="accent4"/>
              </a:solidFill>
            </a:endParaRPr>
          </a:p>
          <a:p>
            <a:r>
              <a:rPr lang="en-US" sz="2400" b="1"/>
              <a:t>Telephone</a:t>
            </a:r>
            <a:r>
              <a:rPr lang="en-US" sz="2400"/>
              <a:t>; 094 93 81228</a:t>
            </a:r>
          </a:p>
          <a:p>
            <a:endParaRPr lang="en-US" sz="2400"/>
          </a:p>
          <a:p>
            <a:r>
              <a:rPr lang="en-US" sz="2400" b="1"/>
              <a:t>Email</a:t>
            </a:r>
          </a:p>
          <a:p>
            <a:pPr marL="342900" indent="-342900">
              <a:buFont typeface="Arial"/>
              <a:buChar char="•"/>
            </a:pPr>
            <a:r>
              <a:rPr lang="en-US" sz="2400" b="1"/>
              <a:t>Principal;</a:t>
            </a:r>
            <a:r>
              <a:rPr lang="en-US" sz="2400"/>
              <a:t> Ms. Regina Anderson </a:t>
            </a:r>
            <a:r>
              <a:rPr lang="en-US" sz="2400">
                <a:hlinkClick r:id="rId2"/>
              </a:rPr>
              <a:t>regina.anderson@stlouiscs.com</a:t>
            </a:r>
            <a:endParaRPr lang="en-US" sz="2400"/>
          </a:p>
          <a:p>
            <a:pPr marL="342900" indent="-342900">
              <a:buFont typeface="Arial"/>
              <a:buChar char="•"/>
            </a:pPr>
            <a:r>
              <a:rPr lang="en-US" sz="2400" b="1"/>
              <a:t>Deputy Principal;</a:t>
            </a:r>
            <a:r>
              <a:rPr lang="en-US" sz="2400"/>
              <a:t> Mr. Grahame Cleary </a:t>
            </a:r>
            <a:r>
              <a:rPr lang="en-US" sz="2400">
                <a:hlinkClick r:id="rId3"/>
              </a:rPr>
              <a:t>grahame.cleary@stlouiscs.com</a:t>
            </a:r>
            <a:endParaRPr lang="en-US" sz="2400"/>
          </a:p>
          <a:p>
            <a:pPr marL="342900" indent="-342900">
              <a:buFont typeface="Arial"/>
              <a:buChar char="•"/>
            </a:pPr>
            <a:endParaRPr lang="en-US" sz="2400"/>
          </a:p>
          <a:p>
            <a:r>
              <a:rPr lang="en-US" sz="2400"/>
              <a:t>  </a:t>
            </a:r>
          </a:p>
          <a:p>
            <a:pPr marL="342900" indent="-342900">
              <a:buFont typeface="Arial"/>
              <a:buChar char="•"/>
            </a:pPr>
            <a:r>
              <a:rPr lang="en-US" sz="2400" b="1"/>
              <a:t>Secretary;</a:t>
            </a:r>
            <a:r>
              <a:rPr lang="en-US" sz="2400"/>
              <a:t> Ms. Imelda Reilly </a:t>
            </a:r>
            <a:r>
              <a:rPr lang="en-US" sz="2400">
                <a:hlinkClick r:id="rId4"/>
              </a:rPr>
              <a:t>imelda.reilly@stlouiscs.com</a:t>
            </a:r>
            <a:endParaRPr lang="en-US" sz="2400"/>
          </a:p>
          <a:p>
            <a:pPr marL="342900" indent="-342900">
              <a:buFont typeface="Arial"/>
              <a:buChar char="•"/>
            </a:pPr>
            <a:r>
              <a:rPr lang="en-US" sz="2400" b="1"/>
              <a:t>Secretary;</a:t>
            </a:r>
            <a:r>
              <a:rPr lang="en-US" sz="2400"/>
              <a:t> Ms. Yvonne Corley </a:t>
            </a:r>
            <a:r>
              <a:rPr lang="en-US" sz="2400">
                <a:solidFill>
                  <a:srgbClr val="FB4A18"/>
                </a:solidFill>
                <a:hlinkClick r:id="rId5">
                  <a:extLst>
                    <a:ext uri="{A12FA001-AC4F-418D-AE19-62706E023703}">
                      <ahyp:hlinkClr xmlns:ahyp="http://schemas.microsoft.com/office/drawing/2018/hyperlinkcolor" val="tx"/>
                    </a:ext>
                  </a:extLst>
                </a:hlinkClick>
              </a:rPr>
              <a:t>yvonne.corley@stlouisc</a:t>
            </a:r>
            <a:r>
              <a:rPr lang="en-US" sz="2400">
                <a:solidFill>
                  <a:srgbClr val="C00000"/>
                </a:solidFill>
                <a:hlinkClick r:id="rId5">
                  <a:extLst>
                    <a:ext uri="{A12FA001-AC4F-418D-AE19-62706E023703}">
                      <ahyp:hlinkClr xmlns:ahyp="http://schemas.microsoft.com/office/drawing/2018/hyperlinkcolor" val="tx"/>
                    </a:ext>
                  </a:extLst>
                </a:hlinkClick>
              </a:rPr>
              <a:t>s.com</a:t>
            </a:r>
          </a:p>
          <a:p>
            <a:pPr marL="342900" indent="-342900">
              <a:buFont typeface="Arial"/>
              <a:buChar char="•"/>
            </a:pPr>
            <a:r>
              <a:rPr lang="en-US" sz="2400" b="1"/>
              <a:t>Secretary</a:t>
            </a:r>
            <a:r>
              <a:rPr lang="en-US" sz="2400"/>
              <a:t>; Ms. Fiona Byrne</a:t>
            </a:r>
            <a:r>
              <a:rPr lang="en-US" sz="2400">
                <a:solidFill>
                  <a:srgbClr val="C00000"/>
                </a:solidFill>
              </a:rPr>
              <a:t> fiona.byrne@stlouiscs.com</a:t>
            </a:r>
          </a:p>
          <a:p>
            <a:pPr marL="342900" indent="-342900">
              <a:buFont typeface="Arial"/>
              <a:buChar char="•"/>
            </a:pPr>
            <a:endParaRPr lang="en-US" sz="2400">
              <a:solidFill>
                <a:srgbClr val="C00000"/>
              </a:solidFill>
            </a:endParaRPr>
          </a:p>
          <a:p>
            <a:endParaRPr lang="en-US" sz="2400"/>
          </a:p>
          <a:p>
            <a:endParaRPr lang="en-US" sz="2400"/>
          </a:p>
          <a:p>
            <a:endParaRPr lang="en-US" sz="2400"/>
          </a:p>
          <a:p>
            <a:endParaRPr lang="en-US"/>
          </a:p>
          <a:p>
            <a:endParaRPr lang="en-US"/>
          </a:p>
        </p:txBody>
      </p:sp>
    </p:spTree>
    <p:extLst>
      <p:ext uri="{BB962C8B-B14F-4D97-AF65-F5344CB8AC3E}">
        <p14:creationId xmlns:p14="http://schemas.microsoft.com/office/powerpoint/2010/main" val="32930029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C51360-2EF6-3AA6-DF4A-5F0482650586}"/>
              </a:ext>
            </a:extLst>
          </p:cNvPr>
          <p:cNvSpPr txBox="1"/>
          <p:nvPr/>
        </p:nvSpPr>
        <p:spPr>
          <a:xfrm>
            <a:off x="1173805" y="727954"/>
            <a:ext cx="10492900"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a:solidFill>
                  <a:schemeClr val="accent4"/>
                </a:solidFill>
              </a:rPr>
              <a:t>Social Media </a:t>
            </a:r>
            <a:endParaRPr lang="en-US"/>
          </a:p>
          <a:p>
            <a:pPr algn="ctr"/>
            <a:endParaRPr lang="en-US" sz="2800" b="1" u="sng">
              <a:solidFill>
                <a:schemeClr val="accent4"/>
              </a:solidFill>
            </a:endParaRPr>
          </a:p>
          <a:p>
            <a:r>
              <a:rPr lang="en-US" sz="2400"/>
              <a:t>We have a Facebook, Twitter and Instagram page, please follow us on the various social media platforms to keep up to date with all the latest news.</a:t>
            </a:r>
          </a:p>
          <a:p>
            <a:endParaRPr lang="en-US" sz="2400"/>
          </a:p>
          <a:p>
            <a:r>
              <a:rPr lang="en-US" sz="2400"/>
              <a:t>Please find the links or handles below,</a:t>
            </a:r>
          </a:p>
          <a:p>
            <a:endParaRPr lang="en-US" sz="2400"/>
          </a:p>
          <a:p>
            <a:r>
              <a:rPr lang="en-US" sz="2400"/>
              <a:t>Facebook: St. Louis CS   </a:t>
            </a:r>
          </a:p>
          <a:p>
            <a:endParaRPr lang="en-US" sz="2400"/>
          </a:p>
          <a:p>
            <a:r>
              <a:rPr lang="en-US" sz="2400"/>
              <a:t>Instagram: </a:t>
            </a:r>
            <a:r>
              <a:rPr lang="en-US" sz="2400" err="1"/>
              <a:t>stlouiscs_mayo</a:t>
            </a:r>
            <a:endParaRPr lang="en-US" sz="2400"/>
          </a:p>
          <a:p>
            <a:endParaRPr lang="en-US" sz="2400"/>
          </a:p>
          <a:p>
            <a:r>
              <a:rPr lang="en-US" sz="2400"/>
              <a:t>Twitter: </a:t>
            </a:r>
            <a:r>
              <a:rPr lang="en-US" sz="2400" err="1"/>
              <a:t>StLouisCS_Mayo</a:t>
            </a:r>
            <a:endParaRPr lang="en-US" sz="2400"/>
          </a:p>
        </p:txBody>
      </p:sp>
      <p:pic>
        <p:nvPicPr>
          <p:cNvPr id="3" name="Picture 3" descr="Icon&#10;&#10;Description automatically generated">
            <a:extLst>
              <a:ext uri="{FF2B5EF4-FFF2-40B4-BE49-F238E27FC236}">
                <a16:creationId xmlns:a16="http://schemas.microsoft.com/office/drawing/2014/main" id="{B8BEB687-7187-8134-EAE8-364EDAAC5EF3}"/>
              </a:ext>
            </a:extLst>
          </p:cNvPr>
          <p:cNvPicPr>
            <a:picLocks noChangeAspect="1"/>
          </p:cNvPicPr>
          <p:nvPr/>
        </p:nvPicPr>
        <p:blipFill>
          <a:blip r:embed="rId2"/>
          <a:stretch>
            <a:fillRect/>
          </a:stretch>
        </p:blipFill>
        <p:spPr>
          <a:xfrm>
            <a:off x="8608142" y="2834148"/>
            <a:ext cx="1504336" cy="1504336"/>
          </a:xfrm>
          <a:prstGeom prst="rect">
            <a:avLst/>
          </a:prstGeom>
        </p:spPr>
      </p:pic>
      <p:pic>
        <p:nvPicPr>
          <p:cNvPr id="4" name="Picture 4" descr="A picture containing ax, vector graphics, tool&#10;&#10;Description automatically generated">
            <a:extLst>
              <a:ext uri="{FF2B5EF4-FFF2-40B4-BE49-F238E27FC236}">
                <a16:creationId xmlns:a16="http://schemas.microsoft.com/office/drawing/2014/main" id="{D762B151-1425-D8E8-858A-C6CA31C1FC61}"/>
              </a:ext>
            </a:extLst>
          </p:cNvPr>
          <p:cNvPicPr>
            <a:picLocks noChangeAspect="1"/>
          </p:cNvPicPr>
          <p:nvPr/>
        </p:nvPicPr>
        <p:blipFill>
          <a:blip r:embed="rId3"/>
          <a:stretch>
            <a:fillRect/>
          </a:stretch>
        </p:blipFill>
        <p:spPr>
          <a:xfrm>
            <a:off x="5107859" y="5063723"/>
            <a:ext cx="1455175" cy="1194399"/>
          </a:xfrm>
          <a:prstGeom prst="rect">
            <a:avLst/>
          </a:prstGeom>
        </p:spPr>
      </p:pic>
      <p:pic>
        <p:nvPicPr>
          <p:cNvPr id="5" name="Picture 5" descr="Logo, icon&#10;&#10;Description automatically generated">
            <a:extLst>
              <a:ext uri="{FF2B5EF4-FFF2-40B4-BE49-F238E27FC236}">
                <a16:creationId xmlns:a16="http://schemas.microsoft.com/office/drawing/2014/main" id="{886A93CA-D544-B4C0-0F5F-5D4423131B1B}"/>
              </a:ext>
            </a:extLst>
          </p:cNvPr>
          <p:cNvPicPr>
            <a:picLocks noChangeAspect="1"/>
          </p:cNvPicPr>
          <p:nvPr/>
        </p:nvPicPr>
        <p:blipFill>
          <a:blip r:embed="rId4"/>
          <a:stretch>
            <a:fillRect/>
          </a:stretch>
        </p:blipFill>
        <p:spPr>
          <a:xfrm>
            <a:off x="6710516" y="3630561"/>
            <a:ext cx="1317523" cy="1317523"/>
          </a:xfrm>
          <a:prstGeom prst="rect">
            <a:avLst/>
          </a:prstGeom>
        </p:spPr>
      </p:pic>
    </p:spTree>
    <p:extLst>
      <p:ext uri="{BB962C8B-B14F-4D97-AF65-F5344CB8AC3E}">
        <p14:creationId xmlns:p14="http://schemas.microsoft.com/office/powerpoint/2010/main" val="3607461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278064-B475-B21E-BF1F-82E10FFCCF21}"/>
              </a:ext>
            </a:extLst>
          </p:cNvPr>
          <p:cNvSpPr txBox="1"/>
          <p:nvPr/>
        </p:nvSpPr>
        <p:spPr>
          <a:xfrm>
            <a:off x="1459302" y="1108954"/>
            <a:ext cx="10410518"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400">
                <a:cs typeface="Segoe UI"/>
              </a:rPr>
              <a:t>Later in the day the students will be assigned a locker and they will receive all the books they need for the year. </a:t>
            </a:r>
            <a:endParaRPr lang="en-US"/>
          </a:p>
          <a:p>
            <a:pPr marL="342900" indent="-342900">
              <a:buFont typeface="Arial"/>
              <a:buChar char="•"/>
            </a:pPr>
            <a:endParaRPr lang="en-US" sz="2400">
              <a:cs typeface="Segoe UI"/>
            </a:endParaRPr>
          </a:p>
          <a:p>
            <a:pPr marL="342900" indent="-342900">
              <a:buFont typeface="Arial"/>
              <a:buChar char="•"/>
            </a:pPr>
            <a:r>
              <a:rPr lang="en-US" sz="2400">
                <a:cs typeface="Segoe UI"/>
              </a:rPr>
              <a:t>The Prefects will help the students to sort out the books for all the different subjects and they will help them to </a:t>
            </a:r>
            <a:r>
              <a:rPr lang="en-US" sz="2400" err="1">
                <a:cs typeface="Segoe UI"/>
              </a:rPr>
              <a:t>organise</a:t>
            </a:r>
            <a:r>
              <a:rPr lang="en-US" sz="2400">
                <a:cs typeface="Segoe UI"/>
              </a:rPr>
              <a:t> them in their locker. ​</a:t>
            </a:r>
            <a:endParaRPr lang="en-US"/>
          </a:p>
          <a:p>
            <a:r>
              <a:rPr lang="en-US" sz="2400">
                <a:cs typeface="Segoe UI"/>
              </a:rPr>
              <a:t>​</a:t>
            </a:r>
          </a:p>
          <a:p>
            <a:pPr marL="342900" indent="-342900">
              <a:buFont typeface="Arial"/>
              <a:buChar char="•"/>
            </a:pPr>
            <a:r>
              <a:rPr lang="en-US" sz="2400">
                <a:cs typeface="Segoe UI"/>
              </a:rPr>
              <a:t>We will be taking your child's photo at some stage during the first day, this will be used to identify him / her on the school administration system. </a:t>
            </a:r>
          </a:p>
          <a:p>
            <a:pPr marL="342900" indent="-342900">
              <a:buFont typeface="Arial"/>
              <a:buChar char="•"/>
            </a:pPr>
            <a:r>
              <a:rPr lang="en-US" sz="2400">
                <a:cs typeface="Segoe UI"/>
              </a:rPr>
              <a:t>The students will get a tour of the school and if time permits, they will get to take part in a treasure hunt.</a:t>
            </a:r>
          </a:p>
        </p:txBody>
      </p:sp>
    </p:spTree>
    <p:extLst>
      <p:ext uri="{BB962C8B-B14F-4D97-AF65-F5344CB8AC3E}">
        <p14:creationId xmlns:p14="http://schemas.microsoft.com/office/powerpoint/2010/main" val="3338684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ED6306-2F3C-7C51-BFE7-65FBB1F19561}"/>
              </a:ext>
            </a:extLst>
          </p:cNvPr>
          <p:cNvSpPr txBox="1"/>
          <p:nvPr/>
        </p:nvSpPr>
        <p:spPr>
          <a:xfrm>
            <a:off x="1189613" y="470169"/>
            <a:ext cx="10694343" cy="35086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a:solidFill>
                  <a:schemeClr val="accent4"/>
                </a:solidFill>
              </a:rPr>
              <a:t>Subjects</a:t>
            </a:r>
            <a:endParaRPr lang="en-US"/>
          </a:p>
          <a:p>
            <a:endParaRPr lang="en-US"/>
          </a:p>
          <a:p>
            <a:r>
              <a:rPr lang="en-US" sz="2400"/>
              <a:t>All students study the following </a:t>
            </a:r>
            <a:r>
              <a:rPr lang="en-US" sz="2400" b="1"/>
              <a:t>core</a:t>
            </a:r>
            <a:r>
              <a:rPr lang="en-US" sz="2400"/>
              <a:t> subjects</a:t>
            </a:r>
          </a:p>
          <a:p>
            <a:r>
              <a:rPr lang="en-US" sz="2400"/>
              <a:t>Irish*, English, </a:t>
            </a:r>
            <a:r>
              <a:rPr lang="en-US" sz="2400" err="1"/>
              <a:t>Maths</a:t>
            </a:r>
            <a:r>
              <a:rPr lang="en-US" sz="2400"/>
              <a:t>, Religion, History, SPHE, CSPE, PE, ICT.</a:t>
            </a:r>
          </a:p>
          <a:p>
            <a:endParaRPr lang="en-US" sz="2400"/>
          </a:p>
          <a:p>
            <a:r>
              <a:rPr lang="en-US" sz="2400"/>
              <a:t>All students choose </a:t>
            </a:r>
            <a:r>
              <a:rPr lang="en-US" sz="2400" b="1"/>
              <a:t>five</a:t>
            </a:r>
            <a:r>
              <a:rPr lang="en-US" sz="2400"/>
              <a:t> of the following optional subjects</a:t>
            </a:r>
          </a:p>
          <a:p>
            <a:r>
              <a:rPr lang="en-US" sz="2400"/>
              <a:t>Home Economics, Music, Art, Geography, Wood Technology, Engineering, Business, French, Spanish, Technology, Science, Graphics</a:t>
            </a:r>
          </a:p>
          <a:p>
            <a:endParaRPr lang="en-US" sz="1600"/>
          </a:p>
          <a:p>
            <a:pPr marL="342900" indent="-342900">
              <a:buFont typeface="Arial"/>
              <a:buChar char="•"/>
            </a:pPr>
            <a:r>
              <a:rPr lang="en-US" sz="1600"/>
              <a:t>Unless they have an Irish exemption</a:t>
            </a:r>
          </a:p>
        </p:txBody>
      </p:sp>
      <p:pic>
        <p:nvPicPr>
          <p:cNvPr id="3" name="Picture 3" descr="A picture containing clipart&#10;&#10;Description automatically generated">
            <a:extLst>
              <a:ext uri="{FF2B5EF4-FFF2-40B4-BE49-F238E27FC236}">
                <a16:creationId xmlns:a16="http://schemas.microsoft.com/office/drawing/2014/main" id="{306F7D90-B984-33A2-34E9-2B8CF1D5E53E}"/>
              </a:ext>
            </a:extLst>
          </p:cNvPr>
          <p:cNvPicPr>
            <a:picLocks noChangeAspect="1"/>
          </p:cNvPicPr>
          <p:nvPr/>
        </p:nvPicPr>
        <p:blipFill>
          <a:blip r:embed="rId2"/>
          <a:stretch>
            <a:fillRect/>
          </a:stretch>
        </p:blipFill>
        <p:spPr>
          <a:xfrm>
            <a:off x="1472535" y="4078083"/>
            <a:ext cx="2143125" cy="2143125"/>
          </a:xfrm>
          <a:prstGeom prst="rect">
            <a:avLst/>
          </a:prstGeom>
        </p:spPr>
      </p:pic>
      <p:pic>
        <p:nvPicPr>
          <p:cNvPr id="4" name="Picture 4" descr="A picture containing engineering drawing&#10;&#10;Description automatically generated">
            <a:extLst>
              <a:ext uri="{FF2B5EF4-FFF2-40B4-BE49-F238E27FC236}">
                <a16:creationId xmlns:a16="http://schemas.microsoft.com/office/drawing/2014/main" id="{34AED1EC-2FBE-1E88-BB6D-D6D382B4D156}"/>
              </a:ext>
            </a:extLst>
          </p:cNvPr>
          <p:cNvPicPr>
            <a:picLocks noChangeAspect="1"/>
          </p:cNvPicPr>
          <p:nvPr/>
        </p:nvPicPr>
        <p:blipFill>
          <a:blip r:embed="rId3"/>
          <a:stretch>
            <a:fillRect/>
          </a:stretch>
        </p:blipFill>
        <p:spPr>
          <a:xfrm>
            <a:off x="8227141" y="4116028"/>
            <a:ext cx="2214717" cy="2214717"/>
          </a:xfrm>
          <a:prstGeom prst="rect">
            <a:avLst/>
          </a:prstGeom>
        </p:spPr>
      </p:pic>
      <p:pic>
        <p:nvPicPr>
          <p:cNvPr id="5" name="Picture 5" descr="Shape, circle&#10;&#10;Description automatically generated">
            <a:extLst>
              <a:ext uri="{FF2B5EF4-FFF2-40B4-BE49-F238E27FC236}">
                <a16:creationId xmlns:a16="http://schemas.microsoft.com/office/drawing/2014/main" id="{9DD5A68F-6B71-B40E-07DC-10CD28F509B0}"/>
              </a:ext>
            </a:extLst>
          </p:cNvPr>
          <p:cNvPicPr>
            <a:picLocks noChangeAspect="1"/>
          </p:cNvPicPr>
          <p:nvPr/>
        </p:nvPicPr>
        <p:blipFill>
          <a:blip r:embed="rId4"/>
          <a:stretch>
            <a:fillRect/>
          </a:stretch>
        </p:blipFill>
        <p:spPr>
          <a:xfrm>
            <a:off x="4085304" y="4205627"/>
            <a:ext cx="3615812" cy="2023232"/>
          </a:xfrm>
          <a:prstGeom prst="rect">
            <a:avLst/>
          </a:prstGeom>
        </p:spPr>
      </p:pic>
    </p:spTree>
    <p:extLst>
      <p:ext uri="{BB962C8B-B14F-4D97-AF65-F5344CB8AC3E}">
        <p14:creationId xmlns:p14="http://schemas.microsoft.com/office/powerpoint/2010/main" val="10100194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FEF707-EB99-DE74-182E-CB84E575F6E0}"/>
              </a:ext>
            </a:extLst>
          </p:cNvPr>
          <p:cNvSpPr txBox="1"/>
          <p:nvPr/>
        </p:nvSpPr>
        <p:spPr>
          <a:xfrm>
            <a:off x="2067339" y="940904"/>
            <a:ext cx="8150086" cy="39395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u="sng">
                <a:solidFill>
                  <a:schemeClr val="accent4"/>
                </a:solidFill>
              </a:rPr>
              <a:t>Materials Required for the First Day in St. Louis.</a:t>
            </a:r>
          </a:p>
          <a:p>
            <a:endParaRPr lang="en-US"/>
          </a:p>
          <a:p>
            <a:pPr marL="285750" indent="-285750">
              <a:buFont typeface="Arial"/>
              <a:buChar char="•"/>
            </a:pPr>
            <a:r>
              <a:rPr lang="en-US" sz="2400"/>
              <a:t>School bag</a:t>
            </a:r>
          </a:p>
          <a:p>
            <a:pPr marL="285750" indent="-285750">
              <a:buFont typeface="Arial"/>
              <a:buChar char="•"/>
            </a:pPr>
            <a:r>
              <a:rPr lang="en-US" sz="2400"/>
              <a:t>Copy</a:t>
            </a:r>
          </a:p>
          <a:p>
            <a:pPr marL="285750" indent="-285750">
              <a:buFont typeface="Arial"/>
              <a:buChar char="•"/>
            </a:pPr>
            <a:r>
              <a:rPr lang="en-US" sz="2400"/>
              <a:t>Biro</a:t>
            </a:r>
          </a:p>
          <a:p>
            <a:pPr marL="285750" indent="-285750">
              <a:buFont typeface="Arial"/>
              <a:buChar char="•"/>
            </a:pPr>
            <a:r>
              <a:rPr lang="en-US" sz="2400"/>
              <a:t>Snack for break time or €2.00 for the canteen</a:t>
            </a:r>
          </a:p>
          <a:p>
            <a:pPr marL="285750" indent="-285750">
              <a:buFont typeface="Arial"/>
              <a:buChar char="•"/>
            </a:pPr>
            <a:r>
              <a:rPr lang="en-US" sz="2400"/>
              <a:t>Lunch for lunch time or €3.50 for the canteen. </a:t>
            </a:r>
          </a:p>
          <a:p>
            <a:pPr marL="285750" indent="-285750">
              <a:buFont typeface="Arial"/>
              <a:buChar char="•"/>
            </a:pPr>
            <a:endParaRPr lang="en-US" sz="2400"/>
          </a:p>
          <a:p>
            <a:pPr marL="285750" indent="-285750">
              <a:buFont typeface="Arial"/>
              <a:buChar char="•"/>
            </a:pPr>
            <a:endParaRPr lang="en-US" sz="2400"/>
          </a:p>
          <a:p>
            <a:endParaRPr lang="en-US"/>
          </a:p>
          <a:p>
            <a:endParaRPr lang="en-US"/>
          </a:p>
        </p:txBody>
      </p:sp>
      <p:pic>
        <p:nvPicPr>
          <p:cNvPr id="3" name="Picture 3" descr="A picture containing diagram&#10;&#10;Description automatically generated">
            <a:extLst>
              <a:ext uri="{FF2B5EF4-FFF2-40B4-BE49-F238E27FC236}">
                <a16:creationId xmlns:a16="http://schemas.microsoft.com/office/drawing/2014/main" id="{804239CF-2598-1B9D-0B99-86A91D55DCCE}"/>
              </a:ext>
            </a:extLst>
          </p:cNvPr>
          <p:cNvPicPr>
            <a:picLocks noChangeAspect="1"/>
          </p:cNvPicPr>
          <p:nvPr/>
        </p:nvPicPr>
        <p:blipFill>
          <a:blip r:embed="rId2"/>
          <a:stretch>
            <a:fillRect/>
          </a:stretch>
        </p:blipFill>
        <p:spPr>
          <a:xfrm>
            <a:off x="2254045" y="3741174"/>
            <a:ext cx="2743200" cy="2743200"/>
          </a:xfrm>
          <a:prstGeom prst="rect">
            <a:avLst/>
          </a:prstGeom>
        </p:spPr>
      </p:pic>
      <p:pic>
        <p:nvPicPr>
          <p:cNvPr id="4" name="Picture 4">
            <a:extLst>
              <a:ext uri="{FF2B5EF4-FFF2-40B4-BE49-F238E27FC236}">
                <a16:creationId xmlns:a16="http://schemas.microsoft.com/office/drawing/2014/main" id="{CB655A64-6D52-4047-14F0-ED4AC0E40D10}"/>
              </a:ext>
            </a:extLst>
          </p:cNvPr>
          <p:cNvPicPr>
            <a:picLocks noChangeAspect="1"/>
          </p:cNvPicPr>
          <p:nvPr/>
        </p:nvPicPr>
        <p:blipFill rotWithShape="1">
          <a:blip r:embed="rId3"/>
          <a:srcRect r="224" b="7660"/>
          <a:stretch/>
        </p:blipFill>
        <p:spPr>
          <a:xfrm>
            <a:off x="6242255" y="3926413"/>
            <a:ext cx="2540419" cy="2514480"/>
          </a:xfrm>
          <a:prstGeom prst="rect">
            <a:avLst/>
          </a:prstGeom>
        </p:spPr>
      </p:pic>
    </p:spTree>
    <p:extLst>
      <p:ext uri="{BB962C8B-B14F-4D97-AF65-F5344CB8AC3E}">
        <p14:creationId xmlns:p14="http://schemas.microsoft.com/office/powerpoint/2010/main" val="3407908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1A5CA0-2E36-92E1-0C77-0FD997112E97}"/>
              </a:ext>
            </a:extLst>
          </p:cNvPr>
          <p:cNvSpPr txBox="1"/>
          <p:nvPr/>
        </p:nvSpPr>
        <p:spPr>
          <a:xfrm>
            <a:off x="963039" y="759110"/>
            <a:ext cx="11094039"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u="sng" dirty="0">
                <a:solidFill>
                  <a:schemeClr val="accent4"/>
                </a:solidFill>
              </a:rPr>
              <a:t>The Lighthouse </a:t>
            </a:r>
            <a:r>
              <a:rPr lang="en-US" sz="2800" b="1" u="sng" dirty="0" err="1">
                <a:solidFill>
                  <a:schemeClr val="accent4"/>
                </a:solidFill>
              </a:rPr>
              <a:t>Programme</a:t>
            </a:r>
          </a:p>
          <a:p>
            <a:r>
              <a:rPr lang="en-US" sz="2400" dirty="0"/>
              <a:t>Our First year students get to take part in the Lighthouse</a:t>
            </a:r>
          </a:p>
          <a:p>
            <a:r>
              <a:rPr lang="en-US" sz="2400" dirty="0" err="1"/>
              <a:t>programme</a:t>
            </a:r>
            <a:r>
              <a:rPr lang="en-US" sz="2400" dirty="0"/>
              <a:t>, for one hour every Thursday morning. </a:t>
            </a:r>
            <a:endParaRPr lang="en-US" dirty="0"/>
          </a:p>
          <a:p>
            <a:endParaRPr lang="en-US" sz="2400"/>
          </a:p>
          <a:p>
            <a:r>
              <a:rPr lang="en-US" sz="2400" dirty="0"/>
              <a:t>Three first year students will be assigned to one fifth year student, and the aim of the </a:t>
            </a:r>
            <a:r>
              <a:rPr lang="en-US" sz="2400" dirty="0" err="1"/>
              <a:t>programme</a:t>
            </a:r>
            <a:r>
              <a:rPr lang="en-US" sz="2400" dirty="0"/>
              <a:t> is to help your child to develop friendships and to settle into their new school. </a:t>
            </a:r>
            <a:endParaRPr lang="en-US" dirty="0"/>
          </a:p>
          <a:p>
            <a:endParaRPr lang="en-US" sz="2400"/>
          </a:p>
          <a:p>
            <a:r>
              <a:rPr lang="en-US" sz="2400" dirty="0"/>
              <a:t>During the Lighthouse class, the students get to enjoy lots of fun activities including jiving lessons, balloon modelling, boxercise, treasure hunts, wellbeing activities, photography lessons, </a:t>
            </a:r>
            <a:r>
              <a:rPr lang="en-US" sz="2400" dirty="0" err="1"/>
              <a:t>Frenchic</a:t>
            </a:r>
            <a:r>
              <a:rPr lang="en-US" sz="2400" dirty="0"/>
              <a:t> classes,  problem solving challenges, first aid and team building exercises. </a:t>
            </a:r>
            <a:endParaRPr lang="en-US" dirty="0"/>
          </a:p>
          <a:p>
            <a:endParaRPr lang="en-US" sz="2400"/>
          </a:p>
          <a:p>
            <a:r>
              <a:rPr lang="en-US" sz="2400" dirty="0"/>
              <a:t>All of our students really enjoy the Lighthouse </a:t>
            </a:r>
            <a:r>
              <a:rPr lang="en-US" sz="2400" dirty="0" err="1"/>
              <a:t>programme</a:t>
            </a:r>
            <a:r>
              <a:rPr lang="en-US" sz="2400" dirty="0"/>
              <a:t>, and</a:t>
            </a:r>
            <a:endParaRPr lang="en-US" dirty="0"/>
          </a:p>
          <a:p>
            <a:r>
              <a:rPr lang="en-US" sz="2400" dirty="0"/>
              <a:t>they look forward to it every Thursday morning. </a:t>
            </a:r>
            <a:endParaRPr lang="en-US" dirty="0"/>
          </a:p>
        </p:txBody>
      </p:sp>
      <p:sp>
        <p:nvSpPr>
          <p:cNvPr id="3" name="TextBox 2">
            <a:extLst>
              <a:ext uri="{FF2B5EF4-FFF2-40B4-BE49-F238E27FC236}">
                <a16:creationId xmlns:a16="http://schemas.microsoft.com/office/drawing/2014/main" id="{A81B7300-7559-2139-D5A3-489251B09705}"/>
              </a:ext>
            </a:extLst>
          </p:cNvPr>
          <p:cNvSpPr txBox="1"/>
          <p:nvPr/>
        </p:nvSpPr>
        <p:spPr>
          <a:xfrm>
            <a:off x="10560843" y="666749"/>
            <a:ext cx="1262062" cy="1142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4" name="Picture 4">
            <a:extLst>
              <a:ext uri="{FF2B5EF4-FFF2-40B4-BE49-F238E27FC236}">
                <a16:creationId xmlns:a16="http://schemas.microsoft.com/office/drawing/2014/main" id="{3934C3DB-5C78-966F-5C32-523CF47EB41C}"/>
              </a:ext>
            </a:extLst>
          </p:cNvPr>
          <p:cNvPicPr>
            <a:picLocks noChangeAspect="1"/>
          </p:cNvPicPr>
          <p:nvPr/>
        </p:nvPicPr>
        <p:blipFill>
          <a:blip r:embed="rId2"/>
          <a:stretch>
            <a:fillRect/>
          </a:stretch>
        </p:blipFill>
        <p:spPr>
          <a:xfrm>
            <a:off x="10617740" y="73769"/>
            <a:ext cx="1575881" cy="1181911"/>
          </a:xfrm>
          <a:prstGeom prst="rect">
            <a:avLst/>
          </a:prstGeom>
        </p:spPr>
      </p:pic>
      <p:pic>
        <p:nvPicPr>
          <p:cNvPr id="5" name="Picture 5" descr="A picture containing toy, LEGO&#10;&#10;Description automatically generated">
            <a:extLst>
              <a:ext uri="{FF2B5EF4-FFF2-40B4-BE49-F238E27FC236}">
                <a16:creationId xmlns:a16="http://schemas.microsoft.com/office/drawing/2014/main" id="{88C961F5-405D-C4F2-E250-E08C75160307}"/>
              </a:ext>
            </a:extLst>
          </p:cNvPr>
          <p:cNvPicPr>
            <a:picLocks noChangeAspect="1"/>
          </p:cNvPicPr>
          <p:nvPr/>
        </p:nvPicPr>
        <p:blipFill>
          <a:blip r:embed="rId3"/>
          <a:stretch>
            <a:fillRect/>
          </a:stretch>
        </p:blipFill>
        <p:spPr>
          <a:xfrm>
            <a:off x="10447506" y="4959485"/>
            <a:ext cx="1608307" cy="1608307"/>
          </a:xfrm>
          <a:prstGeom prst="rect">
            <a:avLst/>
          </a:prstGeom>
        </p:spPr>
      </p:pic>
    </p:spTree>
    <p:extLst>
      <p:ext uri="{BB962C8B-B14F-4D97-AF65-F5344CB8AC3E}">
        <p14:creationId xmlns:p14="http://schemas.microsoft.com/office/powerpoint/2010/main" val="479350256"/>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0</TotalTime>
  <Words>3711</Words>
  <Application>Microsoft Office PowerPoint</Application>
  <PresentationFormat>Widescreen</PresentationFormat>
  <Paragraphs>555</Paragraphs>
  <Slides>53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Arial</vt:lpstr>
      <vt:lpstr>Century Gothic</vt:lpstr>
      <vt:lpstr>Segoe UI</vt:lpstr>
      <vt:lpstr>Wingdings 3</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Windows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Regina Anderson</dc:creator>
  <cp:lastModifiedBy>Regina Anderson</cp:lastModifiedBy>
  <cp:revision>52</cp:revision>
  <dcterms:created xsi:type="dcterms:W3CDTF">2022-11-20T11:27:03Z</dcterms:created>
  <dcterms:modified xsi:type="dcterms:W3CDTF">2025-10-03T10:05:10Z</dcterms:modified>
</cp:coreProperties>
</file>